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63" r:id="rId5"/>
    <p:sldId id="271" r:id="rId6"/>
    <p:sldId id="261" r:id="rId7"/>
    <p:sldId id="264" r:id="rId8"/>
    <p:sldId id="265" r:id="rId9"/>
    <p:sldId id="266" r:id="rId10"/>
    <p:sldId id="267" r:id="rId11"/>
    <p:sldId id="268" r:id="rId12"/>
    <p:sldId id="269" r:id="rId13"/>
    <p:sldId id="262" r:id="rId14"/>
    <p:sldId id="274" r:id="rId15"/>
    <p:sldId id="275" r:id="rId16"/>
    <p:sldId id="276" r:id="rId17"/>
    <p:sldId id="259" r:id="rId18"/>
    <p:sldId id="278" r:id="rId19"/>
    <p:sldId id="277" r:id="rId20"/>
    <p:sldId id="270" r:id="rId21"/>
    <p:sldId id="272"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2F6C08-B371-4B05-B354-A1B74E42C157}" v="194" dt="2022-03-22T01:12:53.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196" autoAdjust="0"/>
  </p:normalViewPr>
  <p:slideViewPr>
    <p:cSldViewPr snapToGrid="0">
      <p:cViewPr>
        <p:scale>
          <a:sx n="54" d="100"/>
          <a:sy n="54" d="100"/>
        </p:scale>
        <p:origin x="2178" y="1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yamal Addanki" userId="e862847cffc0268e" providerId="LiveId" clId="{162F6C08-B371-4B05-B354-A1B74E42C157}"/>
    <pc:docChg chg="undo redo custSel modSld sldOrd">
      <pc:chgData name="Shyamal Addanki" userId="e862847cffc0268e" providerId="LiveId" clId="{162F6C08-B371-4B05-B354-A1B74E42C157}" dt="2022-03-23T16:20:40.743" v="320"/>
      <pc:docMkLst>
        <pc:docMk/>
      </pc:docMkLst>
      <pc:sldChg chg="modSp mod">
        <pc:chgData name="Shyamal Addanki" userId="e862847cffc0268e" providerId="LiveId" clId="{162F6C08-B371-4B05-B354-A1B74E42C157}" dt="2022-03-22T00:56:18.700" v="53" actId="1076"/>
        <pc:sldMkLst>
          <pc:docMk/>
          <pc:sldMk cId="3488335442" sldId="256"/>
        </pc:sldMkLst>
        <pc:spChg chg="mod">
          <ac:chgData name="Shyamal Addanki" userId="e862847cffc0268e" providerId="LiveId" clId="{162F6C08-B371-4B05-B354-A1B74E42C157}" dt="2022-03-22T00:55:58.473" v="52" actId="113"/>
          <ac:spMkLst>
            <pc:docMk/>
            <pc:sldMk cId="3488335442" sldId="256"/>
            <ac:spMk id="2" creationId="{984163E1-3883-4147-9E6F-C7F1143F788C}"/>
          </ac:spMkLst>
        </pc:spChg>
        <pc:spChg chg="mod">
          <ac:chgData name="Shyamal Addanki" userId="e862847cffc0268e" providerId="LiveId" clId="{162F6C08-B371-4B05-B354-A1B74E42C157}" dt="2022-03-22T00:55:47.307" v="50" actId="27636"/>
          <ac:spMkLst>
            <pc:docMk/>
            <pc:sldMk cId="3488335442" sldId="256"/>
            <ac:spMk id="3" creationId="{2D5B71F3-45DA-48A3-B559-00278EB83124}"/>
          </ac:spMkLst>
        </pc:spChg>
        <pc:spChg chg="mod">
          <ac:chgData name="Shyamal Addanki" userId="e862847cffc0268e" providerId="LiveId" clId="{162F6C08-B371-4B05-B354-A1B74E42C157}" dt="2022-03-22T00:55:54.975" v="51" actId="113"/>
          <ac:spMkLst>
            <pc:docMk/>
            <pc:sldMk cId="3488335442" sldId="256"/>
            <ac:spMk id="6" creationId="{89B921B4-F036-47CE-81E6-50954EBBC6B5}"/>
          </ac:spMkLst>
        </pc:spChg>
        <pc:spChg chg="mod">
          <ac:chgData name="Shyamal Addanki" userId="e862847cffc0268e" providerId="LiveId" clId="{162F6C08-B371-4B05-B354-A1B74E42C157}" dt="2022-03-22T00:56:18.700" v="53" actId="1076"/>
          <ac:spMkLst>
            <pc:docMk/>
            <pc:sldMk cId="3488335442" sldId="256"/>
            <ac:spMk id="18" creationId="{239636D8-45CD-4202-B905-CF6FCB462D1D}"/>
          </ac:spMkLst>
        </pc:spChg>
      </pc:sldChg>
      <pc:sldChg chg="modSp mod">
        <pc:chgData name="Shyamal Addanki" userId="e862847cffc0268e" providerId="LiveId" clId="{162F6C08-B371-4B05-B354-A1B74E42C157}" dt="2022-03-22T01:02:42.289" v="107" actId="404"/>
        <pc:sldMkLst>
          <pc:docMk/>
          <pc:sldMk cId="351849259" sldId="257"/>
        </pc:sldMkLst>
        <pc:spChg chg="mod">
          <ac:chgData name="Shyamal Addanki" userId="e862847cffc0268e" providerId="LiveId" clId="{162F6C08-B371-4B05-B354-A1B74E42C157}" dt="2022-03-22T01:02:42.289" v="107" actId="404"/>
          <ac:spMkLst>
            <pc:docMk/>
            <pc:sldMk cId="351849259" sldId="257"/>
            <ac:spMk id="3" creationId="{3A0BBF66-4D0F-44F0-9324-D95F0D2D2B83}"/>
          </ac:spMkLst>
        </pc:spChg>
      </pc:sldChg>
      <pc:sldChg chg="addSp delSp modSp mod addAnim delAnim modAnim">
        <pc:chgData name="Shyamal Addanki" userId="e862847cffc0268e" providerId="LiveId" clId="{162F6C08-B371-4B05-B354-A1B74E42C157}" dt="2022-03-22T01:04:11.587" v="148" actId="27636"/>
        <pc:sldMkLst>
          <pc:docMk/>
          <pc:sldMk cId="1681644859" sldId="258"/>
        </pc:sldMkLst>
        <pc:spChg chg="mod">
          <ac:chgData name="Shyamal Addanki" userId="e862847cffc0268e" providerId="LiveId" clId="{162F6C08-B371-4B05-B354-A1B74E42C157}" dt="2022-03-22T00:59:06.842" v="69" actId="1076"/>
          <ac:spMkLst>
            <pc:docMk/>
            <pc:sldMk cId="1681644859" sldId="258"/>
            <ac:spMk id="2" creationId="{EAA0B2CF-9A59-4D1C-A3F7-35BDC1EF6541}"/>
          </ac:spMkLst>
        </pc:spChg>
        <pc:spChg chg="add del mod">
          <ac:chgData name="Shyamal Addanki" userId="e862847cffc0268e" providerId="LiveId" clId="{162F6C08-B371-4B05-B354-A1B74E42C157}" dt="2022-03-22T01:04:11.587" v="148" actId="27636"/>
          <ac:spMkLst>
            <pc:docMk/>
            <pc:sldMk cId="1681644859" sldId="258"/>
            <ac:spMk id="3" creationId="{D4036130-A81D-4FCB-A78B-D3A81C4C9313}"/>
          </ac:spMkLst>
        </pc:spChg>
        <pc:spChg chg="add del mod">
          <ac:chgData name="Shyamal Addanki" userId="e862847cffc0268e" providerId="LiveId" clId="{162F6C08-B371-4B05-B354-A1B74E42C157}" dt="2022-03-22T01:02:50.739" v="122" actId="478"/>
          <ac:spMkLst>
            <pc:docMk/>
            <pc:sldMk cId="1681644859" sldId="258"/>
            <ac:spMk id="5" creationId="{8CDAE015-9A9D-4744-B911-020E06E165BC}"/>
          </ac:spMkLst>
        </pc:spChg>
        <pc:spChg chg="add del mod">
          <ac:chgData name="Shyamal Addanki" userId="e862847cffc0268e" providerId="LiveId" clId="{162F6C08-B371-4B05-B354-A1B74E42C157}" dt="2022-03-22T01:02:49.792" v="121"/>
          <ac:spMkLst>
            <pc:docMk/>
            <pc:sldMk cId="1681644859" sldId="258"/>
            <ac:spMk id="6" creationId="{61E6300F-6EE6-4123-98BF-E7353678F59E}"/>
          </ac:spMkLst>
        </pc:spChg>
        <pc:spChg chg="add del mod">
          <ac:chgData name="Shyamal Addanki" userId="e862847cffc0268e" providerId="LiveId" clId="{162F6C08-B371-4B05-B354-A1B74E42C157}" dt="2022-03-22T01:02:49.792" v="121"/>
          <ac:spMkLst>
            <pc:docMk/>
            <pc:sldMk cId="1681644859" sldId="258"/>
            <ac:spMk id="8" creationId="{A56058A2-DB94-4B8A-8767-94970EC07723}"/>
          </ac:spMkLst>
        </pc:spChg>
        <pc:spChg chg="add del mod">
          <ac:chgData name="Shyamal Addanki" userId="e862847cffc0268e" providerId="LiveId" clId="{162F6C08-B371-4B05-B354-A1B74E42C157}" dt="2022-03-22T01:00:15.812" v="94"/>
          <ac:spMkLst>
            <pc:docMk/>
            <pc:sldMk cId="1681644859" sldId="258"/>
            <ac:spMk id="9" creationId="{073FAFB3-EBF3-46E1-8E41-B43CC9EA92FB}"/>
          </ac:spMkLst>
        </pc:spChg>
        <pc:spChg chg="add del mod">
          <ac:chgData name="Shyamal Addanki" userId="e862847cffc0268e" providerId="LiveId" clId="{162F6C08-B371-4B05-B354-A1B74E42C157}" dt="2022-03-22T01:02:45.190" v="112"/>
          <ac:spMkLst>
            <pc:docMk/>
            <pc:sldMk cId="1681644859" sldId="258"/>
            <ac:spMk id="10" creationId="{79B41B27-A01F-4E61-9BF0-C072709D8A76}"/>
          </ac:spMkLst>
        </pc:spChg>
        <pc:picChg chg="add del">
          <ac:chgData name="Shyamal Addanki" userId="e862847cffc0268e" providerId="LiveId" clId="{162F6C08-B371-4B05-B354-A1B74E42C157}" dt="2022-03-22T01:02:50.739" v="122" actId="478"/>
          <ac:picMkLst>
            <pc:docMk/>
            <pc:sldMk cId="1681644859" sldId="258"/>
            <ac:picMk id="4" creationId="{3A30E4EA-C03F-4390-90BE-C48375EFE9B4}"/>
          </ac:picMkLst>
        </pc:picChg>
        <pc:picChg chg="add del mod">
          <ac:chgData name="Shyamal Addanki" userId="e862847cffc0268e" providerId="LiveId" clId="{162F6C08-B371-4B05-B354-A1B74E42C157}" dt="2022-03-22T01:02:49.792" v="121"/>
          <ac:picMkLst>
            <pc:docMk/>
            <pc:sldMk cId="1681644859" sldId="258"/>
            <ac:picMk id="7" creationId="{BD026683-8CB5-48E4-9047-407FC713D827}"/>
          </ac:picMkLst>
        </pc:picChg>
      </pc:sldChg>
      <pc:sldChg chg="modSp">
        <pc:chgData name="Shyamal Addanki" userId="e862847cffc0268e" providerId="LiveId" clId="{162F6C08-B371-4B05-B354-A1B74E42C157}" dt="2022-03-22T01:07:36.671" v="201" actId="20577"/>
        <pc:sldMkLst>
          <pc:docMk/>
          <pc:sldMk cId="2639277507" sldId="262"/>
        </pc:sldMkLst>
        <pc:spChg chg="mod">
          <ac:chgData name="Shyamal Addanki" userId="e862847cffc0268e" providerId="LiveId" clId="{162F6C08-B371-4B05-B354-A1B74E42C157}" dt="2022-03-22T01:07:36.671" v="201" actId="20577"/>
          <ac:spMkLst>
            <pc:docMk/>
            <pc:sldMk cId="2639277507" sldId="262"/>
            <ac:spMk id="19" creationId="{F13E83ED-AC26-4B48-AA84-AFBC1237B6BD}"/>
          </ac:spMkLst>
        </pc:spChg>
        <pc:spChg chg="mod">
          <ac:chgData name="Shyamal Addanki" userId="e862847cffc0268e" providerId="LiveId" clId="{162F6C08-B371-4B05-B354-A1B74E42C157}" dt="2022-03-22T01:07:28.581" v="190" actId="20577"/>
          <ac:spMkLst>
            <pc:docMk/>
            <pc:sldMk cId="2639277507" sldId="262"/>
            <ac:spMk id="20" creationId="{2D536675-36B6-40CA-96FE-651528357A1F}"/>
          </ac:spMkLst>
        </pc:spChg>
        <pc:spChg chg="mod">
          <ac:chgData name="Shyamal Addanki" userId="e862847cffc0268e" providerId="LiveId" clId="{162F6C08-B371-4B05-B354-A1B74E42C157}" dt="2022-03-22T01:07:16.181" v="168" actId="20577"/>
          <ac:spMkLst>
            <pc:docMk/>
            <pc:sldMk cId="2639277507" sldId="262"/>
            <ac:spMk id="21" creationId="{F4A6E758-E715-4CB8-8FA0-A5266311375E}"/>
          </ac:spMkLst>
        </pc:spChg>
      </pc:sldChg>
      <pc:sldChg chg="addSp delSp modSp mod">
        <pc:chgData name="Shyamal Addanki" userId="e862847cffc0268e" providerId="LiveId" clId="{162F6C08-B371-4B05-B354-A1B74E42C157}" dt="2022-03-22T01:05:43.089" v="154"/>
        <pc:sldMkLst>
          <pc:docMk/>
          <pc:sldMk cId="3238923899" sldId="268"/>
        </pc:sldMkLst>
        <pc:picChg chg="add del mod">
          <ac:chgData name="Shyamal Addanki" userId="e862847cffc0268e" providerId="LiveId" clId="{162F6C08-B371-4B05-B354-A1B74E42C157}" dt="2022-03-22T01:05:40.548" v="152"/>
          <ac:picMkLst>
            <pc:docMk/>
            <pc:sldMk cId="3238923899" sldId="268"/>
            <ac:picMk id="3" creationId="{DA0F9861-A47F-4910-8C8A-241419F33D40}"/>
          </ac:picMkLst>
        </pc:picChg>
        <pc:picChg chg="add mod">
          <ac:chgData name="Shyamal Addanki" userId="e862847cffc0268e" providerId="LiveId" clId="{162F6C08-B371-4B05-B354-A1B74E42C157}" dt="2022-03-22T01:05:43.089" v="154"/>
          <ac:picMkLst>
            <pc:docMk/>
            <pc:sldMk cId="3238923899" sldId="268"/>
            <ac:picMk id="4" creationId="{8217F960-D87A-487A-BE87-70E49161087B}"/>
          </ac:picMkLst>
        </pc:picChg>
        <pc:picChg chg="del mod">
          <ac:chgData name="Shyamal Addanki" userId="e862847cffc0268e" providerId="LiveId" clId="{162F6C08-B371-4B05-B354-A1B74E42C157}" dt="2022-03-22T01:05:42.591" v="153" actId="478"/>
          <ac:picMkLst>
            <pc:docMk/>
            <pc:sldMk cId="3238923899" sldId="268"/>
            <ac:picMk id="5" creationId="{F4A72302-A29F-49AA-A5FD-C8FB072E90D0}"/>
          </ac:picMkLst>
        </pc:picChg>
      </pc:sldChg>
      <pc:sldChg chg="ord">
        <pc:chgData name="Shyamal Addanki" userId="e862847cffc0268e" providerId="LiveId" clId="{162F6C08-B371-4B05-B354-A1B74E42C157}" dt="2022-03-23T16:20:40.743" v="320"/>
        <pc:sldMkLst>
          <pc:docMk/>
          <pc:sldMk cId="825844451" sldId="277"/>
        </pc:sldMkLst>
      </pc:sldChg>
      <pc:sldChg chg="addSp modSp mod modAnim">
        <pc:chgData name="Shyamal Addanki" userId="e862847cffc0268e" providerId="LiveId" clId="{162F6C08-B371-4B05-B354-A1B74E42C157}" dt="2022-03-22T01:14:13.352" v="318" actId="207"/>
        <pc:sldMkLst>
          <pc:docMk/>
          <pc:sldMk cId="721518101" sldId="278"/>
        </pc:sldMkLst>
        <pc:spChg chg="add mod">
          <ac:chgData name="Shyamal Addanki" userId="e862847cffc0268e" providerId="LiveId" clId="{162F6C08-B371-4B05-B354-A1B74E42C157}" dt="2022-03-22T01:14:13.352" v="318" actId="207"/>
          <ac:spMkLst>
            <pc:docMk/>
            <pc:sldMk cId="721518101" sldId="278"/>
            <ac:spMk id="3" creationId="{13FE82D8-E31F-4CCE-AAE3-F3B940620D2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G:\My%20Drive\2.3%20SA%20Business%20Solutions\Blog\Process%20Accuracy%20and%20Precision\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My%20Drive\2.3%20SA%20Business%20Solutions\Blog\Process%20Accuracy%20and%20Precision\Book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673629889074561E-2"/>
          <c:y val="1.4854997927902949E-2"/>
          <c:w val="0.90362014259891044"/>
          <c:h val="0.88039655635784542"/>
        </c:manualLayout>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dLbls>
            <c:dLbl>
              <c:idx val="0"/>
              <c:layout>
                <c:manualLayout>
                  <c:x val="-7.7575281211293576E-2"/>
                  <c:y val="6.8474608612171903E-2"/>
                </c:manualLayout>
              </c:layout>
              <c:tx>
                <c:rich>
                  <a:bodyPr/>
                  <a:lstStyle/>
                  <a:p>
                    <a:fld id="{79F915CE-40C4-4A7C-A5FE-27F336DEF769}"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B59-4F45-9903-B4D156AD0952}"/>
                </c:ext>
              </c:extLst>
            </c:dLbl>
            <c:dLbl>
              <c:idx val="1"/>
              <c:tx>
                <c:rich>
                  <a:bodyPr/>
                  <a:lstStyle/>
                  <a:p>
                    <a:fld id="{AB4DA983-254C-4669-BEE2-6F5EF22280EF}"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B59-4F45-9903-B4D156AD0952}"/>
                </c:ext>
              </c:extLst>
            </c:dLbl>
            <c:dLbl>
              <c:idx val="2"/>
              <c:layout>
                <c:manualLayout>
                  <c:x val="-7.3862861742852212E-2"/>
                  <c:y val="1.4956065673850839E-2"/>
                </c:manualLayout>
              </c:layout>
              <c:tx>
                <c:rich>
                  <a:bodyPr/>
                  <a:lstStyle/>
                  <a:p>
                    <a:fld id="{F62DD7FF-65CA-4A6D-89C6-917A7388D8F5}"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9B59-4F45-9903-B4D156AD0952}"/>
                </c:ext>
              </c:extLst>
            </c:dLbl>
            <c:dLbl>
              <c:idx val="3"/>
              <c:tx>
                <c:rich>
                  <a:bodyPr/>
                  <a:lstStyle/>
                  <a:p>
                    <a:fld id="{B5C5AA34-B977-4B8D-A2D4-E6579BC101D5}"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B59-4F45-9903-B4D156AD0952}"/>
                </c:ext>
              </c:extLst>
            </c:dLbl>
            <c:dLbl>
              <c:idx val="4"/>
              <c:tx>
                <c:rich>
                  <a:bodyPr/>
                  <a:lstStyle/>
                  <a:p>
                    <a:fld id="{F2695185-0618-4290-9CC3-7E33BB404A1B}"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9B59-4F45-9903-B4D156AD0952}"/>
                </c:ext>
              </c:extLst>
            </c:dLbl>
            <c:dLbl>
              <c:idx val="5"/>
              <c:layout>
                <c:manualLayout>
                  <c:x val="-7.8257196852529909E-2"/>
                  <c:y val="1.0605175855661083E-2"/>
                </c:manualLayout>
              </c:layout>
              <c:tx>
                <c:rich>
                  <a:bodyPr/>
                  <a:lstStyle/>
                  <a:p>
                    <a:fld id="{45AF5F83-8D67-491F-986B-60D227B4D0BD}"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9B59-4F45-9903-B4D156AD0952}"/>
                </c:ext>
              </c:extLst>
            </c:dLbl>
            <c:dLbl>
              <c:idx val="6"/>
              <c:tx>
                <c:rich>
                  <a:bodyPr/>
                  <a:lstStyle/>
                  <a:p>
                    <a:fld id="{104BFCC2-0B14-4DBD-9136-603A8BCCF371}"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B59-4F45-9903-B4D156AD0952}"/>
                </c:ext>
              </c:extLst>
            </c:dLbl>
            <c:dLbl>
              <c:idx val="7"/>
              <c:tx>
                <c:rich>
                  <a:bodyPr/>
                  <a:lstStyle/>
                  <a:p>
                    <a:fld id="{D9435FA0-152C-4188-A32B-9D4388A53E0F}"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9B59-4F45-9903-B4D156AD0952}"/>
                </c:ext>
              </c:extLst>
            </c:dLbl>
            <c:dLbl>
              <c:idx val="8"/>
              <c:tx>
                <c:rich>
                  <a:bodyPr/>
                  <a:lstStyle/>
                  <a:p>
                    <a:fld id="{A6176514-7EE5-4B57-8EE9-53B33B0C26EB}"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9B59-4F45-9903-B4D156AD0952}"/>
                </c:ext>
              </c:extLst>
            </c:dLbl>
            <c:dLbl>
              <c:idx val="9"/>
              <c:layout>
                <c:manualLayout>
                  <c:x val="0"/>
                  <c:y val="2.6920918212931508E-2"/>
                </c:manualLayout>
              </c:layout>
              <c:tx>
                <c:rich>
                  <a:bodyPr/>
                  <a:lstStyle/>
                  <a:p>
                    <a:fld id="{F6411121-0425-49C1-AA37-D25C8C665B50}"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9B59-4F45-9903-B4D156AD0952}"/>
                </c:ext>
              </c:extLst>
            </c:dLbl>
            <c:dLbl>
              <c:idx val="10"/>
              <c:layout>
                <c:manualLayout>
                  <c:x val="-7.1690424632768326E-2"/>
                  <c:y val="1.1964852539080615E-2"/>
                </c:manualLayout>
              </c:layout>
              <c:tx>
                <c:rich>
                  <a:bodyPr/>
                  <a:lstStyle/>
                  <a:p>
                    <a:fld id="{CB85B852-3A29-4172-A456-0D11C6D43A89}"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B59-4F45-9903-B4D156AD095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xVal>
            <c:numRef>
              <c:f>Sheet1!$N$24:$N$34</c:f>
              <c:numCache>
                <c:formatCode>General</c:formatCode>
                <c:ptCount val="11"/>
                <c:pt idx="0">
                  <c:v>1</c:v>
                </c:pt>
                <c:pt idx="1">
                  <c:v>0.5</c:v>
                </c:pt>
                <c:pt idx="2">
                  <c:v>1</c:v>
                </c:pt>
                <c:pt idx="3">
                  <c:v>0.5</c:v>
                </c:pt>
                <c:pt idx="4">
                  <c:v>0.66666666666666674</c:v>
                </c:pt>
                <c:pt idx="5">
                  <c:v>1</c:v>
                </c:pt>
                <c:pt idx="6">
                  <c:v>0.66666666666666674</c:v>
                </c:pt>
                <c:pt idx="7">
                  <c:v>0.4</c:v>
                </c:pt>
                <c:pt idx="8">
                  <c:v>0.5</c:v>
                </c:pt>
                <c:pt idx="9">
                  <c:v>0.66666666666666674</c:v>
                </c:pt>
                <c:pt idx="10">
                  <c:v>1</c:v>
                </c:pt>
              </c:numCache>
            </c:numRef>
          </c:xVal>
          <c:yVal>
            <c:numRef>
              <c:f>Sheet1!$M$24:$M$34</c:f>
              <c:numCache>
                <c:formatCode>General</c:formatCode>
                <c:ptCount val="11"/>
                <c:pt idx="0">
                  <c:v>0.53333333333333333</c:v>
                </c:pt>
                <c:pt idx="1">
                  <c:v>0.7142857142857143</c:v>
                </c:pt>
                <c:pt idx="2">
                  <c:v>0.75</c:v>
                </c:pt>
                <c:pt idx="3">
                  <c:v>0.7857142857142857</c:v>
                </c:pt>
                <c:pt idx="4">
                  <c:v>0.70588235294117641</c:v>
                </c:pt>
                <c:pt idx="5">
                  <c:v>0.53846153846153844</c:v>
                </c:pt>
                <c:pt idx="6">
                  <c:v>0.43999999999999995</c:v>
                </c:pt>
                <c:pt idx="7">
                  <c:v>0.55555555555555558</c:v>
                </c:pt>
                <c:pt idx="8">
                  <c:v>6.6666666666666652E-2</c:v>
                </c:pt>
                <c:pt idx="9">
                  <c:v>0.66666666666666674</c:v>
                </c:pt>
                <c:pt idx="10">
                  <c:v>0.625</c:v>
                </c:pt>
              </c:numCache>
            </c:numRef>
          </c:yVal>
          <c:smooth val="0"/>
          <c:extLst>
            <c:ext xmlns:c15="http://schemas.microsoft.com/office/drawing/2012/chart" uri="{02D57815-91ED-43cb-92C2-25804820EDAC}">
              <c15:datalabelsRange>
                <c15:f>Sheet1!$L$24:$L$34</c15:f>
                <c15:dlblRangeCache>
                  <c:ptCount val="11"/>
                  <c:pt idx="0">
                    <c:v>UG-HR201</c:v>
                  </c:pt>
                  <c:pt idx="1">
                    <c:v>UG-HR236</c:v>
                  </c:pt>
                  <c:pt idx="2">
                    <c:v>UG-HR277</c:v>
                  </c:pt>
                  <c:pt idx="3">
                    <c:v>UG-PR734</c:v>
                  </c:pt>
                  <c:pt idx="4">
                    <c:v>UG-PR712</c:v>
                  </c:pt>
                  <c:pt idx="5">
                    <c:v>UG-EN102</c:v>
                  </c:pt>
                  <c:pt idx="6">
                    <c:v>UG-EN132</c:v>
                  </c:pt>
                  <c:pt idx="7">
                    <c:v>UG-EN167</c:v>
                  </c:pt>
                  <c:pt idx="8">
                    <c:v>UG-EN138</c:v>
                  </c:pt>
                  <c:pt idx="9">
                    <c:v>UG-CM432</c:v>
                  </c:pt>
                  <c:pt idx="10">
                    <c:v>UG-CM417</c:v>
                  </c:pt>
                </c15:dlblRangeCache>
              </c15:datalabelsRange>
            </c:ext>
            <c:ext xmlns:c16="http://schemas.microsoft.com/office/drawing/2014/chart" uri="{C3380CC4-5D6E-409C-BE32-E72D297353CC}">
              <c16:uniqueId val="{0000000B-9B59-4F45-9903-B4D156AD0952}"/>
            </c:ext>
          </c:extLst>
        </c:ser>
        <c:dLbls>
          <c:showLegendKey val="0"/>
          <c:showVal val="0"/>
          <c:showCatName val="0"/>
          <c:showSerName val="0"/>
          <c:showPercent val="0"/>
          <c:showBubbleSize val="0"/>
        </c:dLbls>
        <c:axId val="405363672"/>
        <c:axId val="405359736"/>
      </c:scatterChart>
      <c:valAx>
        <c:axId val="405363672"/>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Precision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359736"/>
        <c:crosses val="autoZero"/>
        <c:crossBetween val="midCat"/>
        <c:majorUnit val="0.5"/>
      </c:valAx>
      <c:valAx>
        <c:axId val="40535973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Accuracy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363672"/>
        <c:crosses val="autoZero"/>
        <c:crossBetween val="midCat"/>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673629889074561E-2"/>
          <c:y val="1.4854997927902949E-2"/>
          <c:w val="0.90362014259891044"/>
          <c:h val="0.88039655635784542"/>
        </c:manualLayout>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dLbls>
            <c:dLbl>
              <c:idx val="0"/>
              <c:layout>
                <c:manualLayout>
                  <c:x val="-7.7575281211293576E-2"/>
                  <c:y val="6.8474608612171903E-2"/>
                </c:manualLayout>
              </c:layout>
              <c:tx>
                <c:rich>
                  <a:bodyPr/>
                  <a:lstStyle/>
                  <a:p>
                    <a:fld id="{79F915CE-40C4-4A7C-A5FE-27F336DEF769}"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B59-4F45-9903-B4D156AD0952}"/>
                </c:ext>
              </c:extLst>
            </c:dLbl>
            <c:dLbl>
              <c:idx val="1"/>
              <c:tx>
                <c:rich>
                  <a:bodyPr/>
                  <a:lstStyle/>
                  <a:p>
                    <a:fld id="{AB4DA983-254C-4669-BEE2-6F5EF22280EF}"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B59-4F45-9903-B4D156AD0952}"/>
                </c:ext>
              </c:extLst>
            </c:dLbl>
            <c:dLbl>
              <c:idx val="2"/>
              <c:layout>
                <c:manualLayout>
                  <c:x val="-7.3862861742852212E-2"/>
                  <c:y val="1.4956065673850839E-2"/>
                </c:manualLayout>
              </c:layout>
              <c:tx>
                <c:rich>
                  <a:bodyPr/>
                  <a:lstStyle/>
                  <a:p>
                    <a:fld id="{F62DD7FF-65CA-4A6D-89C6-917A7388D8F5}"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9B59-4F45-9903-B4D156AD0952}"/>
                </c:ext>
              </c:extLst>
            </c:dLbl>
            <c:dLbl>
              <c:idx val="3"/>
              <c:tx>
                <c:rich>
                  <a:bodyPr/>
                  <a:lstStyle/>
                  <a:p>
                    <a:fld id="{B5C5AA34-B977-4B8D-A2D4-E6579BC101D5}"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B59-4F45-9903-B4D156AD0952}"/>
                </c:ext>
              </c:extLst>
            </c:dLbl>
            <c:dLbl>
              <c:idx val="4"/>
              <c:tx>
                <c:rich>
                  <a:bodyPr/>
                  <a:lstStyle/>
                  <a:p>
                    <a:fld id="{F2695185-0618-4290-9CC3-7E33BB404A1B}"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9B59-4F45-9903-B4D156AD0952}"/>
                </c:ext>
              </c:extLst>
            </c:dLbl>
            <c:dLbl>
              <c:idx val="5"/>
              <c:layout>
                <c:manualLayout>
                  <c:x val="-7.8257196852529909E-2"/>
                  <c:y val="1.0605175855661083E-2"/>
                </c:manualLayout>
              </c:layout>
              <c:tx>
                <c:rich>
                  <a:bodyPr/>
                  <a:lstStyle/>
                  <a:p>
                    <a:fld id="{45AF5F83-8D67-491F-986B-60D227B4D0BD}"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9B59-4F45-9903-B4D156AD0952}"/>
                </c:ext>
              </c:extLst>
            </c:dLbl>
            <c:dLbl>
              <c:idx val="6"/>
              <c:tx>
                <c:rich>
                  <a:bodyPr/>
                  <a:lstStyle/>
                  <a:p>
                    <a:fld id="{104BFCC2-0B14-4DBD-9136-603A8BCCF371}"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B59-4F45-9903-B4D156AD0952}"/>
                </c:ext>
              </c:extLst>
            </c:dLbl>
            <c:dLbl>
              <c:idx val="7"/>
              <c:tx>
                <c:rich>
                  <a:bodyPr/>
                  <a:lstStyle/>
                  <a:p>
                    <a:fld id="{D9435FA0-152C-4188-A32B-9D4388A53E0F}"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9B59-4F45-9903-B4D156AD0952}"/>
                </c:ext>
              </c:extLst>
            </c:dLbl>
            <c:dLbl>
              <c:idx val="8"/>
              <c:tx>
                <c:rich>
                  <a:bodyPr/>
                  <a:lstStyle/>
                  <a:p>
                    <a:fld id="{A6176514-7EE5-4B57-8EE9-53B33B0C26EB}"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9B59-4F45-9903-B4D156AD0952}"/>
                </c:ext>
              </c:extLst>
            </c:dLbl>
            <c:dLbl>
              <c:idx val="9"/>
              <c:layout>
                <c:manualLayout>
                  <c:x val="0"/>
                  <c:y val="2.6920918212931508E-2"/>
                </c:manualLayout>
              </c:layout>
              <c:tx>
                <c:rich>
                  <a:bodyPr/>
                  <a:lstStyle/>
                  <a:p>
                    <a:fld id="{F6411121-0425-49C1-AA37-D25C8C665B50}"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9B59-4F45-9903-B4D156AD0952}"/>
                </c:ext>
              </c:extLst>
            </c:dLbl>
            <c:dLbl>
              <c:idx val="10"/>
              <c:layout>
                <c:manualLayout>
                  <c:x val="-7.1690424632768326E-2"/>
                  <c:y val="1.1964852539080615E-2"/>
                </c:manualLayout>
              </c:layout>
              <c:tx>
                <c:rich>
                  <a:bodyPr/>
                  <a:lstStyle/>
                  <a:p>
                    <a:fld id="{CB85B852-3A29-4172-A456-0D11C6D43A89}"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B59-4F45-9903-B4D156AD095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xVal>
            <c:numRef>
              <c:f>Sheet1!$N$24:$N$34</c:f>
              <c:numCache>
                <c:formatCode>General</c:formatCode>
                <c:ptCount val="11"/>
                <c:pt idx="0">
                  <c:v>1</c:v>
                </c:pt>
                <c:pt idx="1">
                  <c:v>0.5</c:v>
                </c:pt>
                <c:pt idx="2">
                  <c:v>1</c:v>
                </c:pt>
                <c:pt idx="3">
                  <c:v>0.5</c:v>
                </c:pt>
                <c:pt idx="4">
                  <c:v>0.66666666666666674</c:v>
                </c:pt>
                <c:pt idx="5">
                  <c:v>1</c:v>
                </c:pt>
                <c:pt idx="6">
                  <c:v>0.66666666666666674</c:v>
                </c:pt>
                <c:pt idx="7">
                  <c:v>0.4</c:v>
                </c:pt>
                <c:pt idx="8">
                  <c:v>0.5</c:v>
                </c:pt>
                <c:pt idx="9">
                  <c:v>0.66666666666666674</c:v>
                </c:pt>
                <c:pt idx="10">
                  <c:v>1</c:v>
                </c:pt>
              </c:numCache>
            </c:numRef>
          </c:xVal>
          <c:yVal>
            <c:numRef>
              <c:f>Sheet1!$M$24:$M$34</c:f>
              <c:numCache>
                <c:formatCode>General</c:formatCode>
                <c:ptCount val="11"/>
                <c:pt idx="0">
                  <c:v>0.53333333333333333</c:v>
                </c:pt>
                <c:pt idx="1">
                  <c:v>0.7142857142857143</c:v>
                </c:pt>
                <c:pt idx="2">
                  <c:v>0.75</c:v>
                </c:pt>
                <c:pt idx="3">
                  <c:v>0.7857142857142857</c:v>
                </c:pt>
                <c:pt idx="4">
                  <c:v>0.70588235294117641</c:v>
                </c:pt>
                <c:pt idx="5">
                  <c:v>0.53846153846153844</c:v>
                </c:pt>
                <c:pt idx="6">
                  <c:v>0.43999999999999995</c:v>
                </c:pt>
                <c:pt idx="7">
                  <c:v>0.55555555555555558</c:v>
                </c:pt>
                <c:pt idx="8">
                  <c:v>6.6666666666666652E-2</c:v>
                </c:pt>
                <c:pt idx="9">
                  <c:v>0.66666666666666674</c:v>
                </c:pt>
                <c:pt idx="10">
                  <c:v>0.625</c:v>
                </c:pt>
              </c:numCache>
            </c:numRef>
          </c:yVal>
          <c:smooth val="0"/>
          <c:extLst>
            <c:ext xmlns:c15="http://schemas.microsoft.com/office/drawing/2012/chart" uri="{02D57815-91ED-43cb-92C2-25804820EDAC}">
              <c15:datalabelsRange>
                <c15:f>Sheet1!$L$24:$L$34</c15:f>
                <c15:dlblRangeCache>
                  <c:ptCount val="11"/>
                  <c:pt idx="0">
                    <c:v>UG-HR201</c:v>
                  </c:pt>
                  <c:pt idx="1">
                    <c:v>UG-HR236</c:v>
                  </c:pt>
                  <c:pt idx="2">
                    <c:v>UG-HR277</c:v>
                  </c:pt>
                  <c:pt idx="3">
                    <c:v>UG-PR734</c:v>
                  </c:pt>
                  <c:pt idx="4">
                    <c:v>UG-PR712</c:v>
                  </c:pt>
                  <c:pt idx="5">
                    <c:v>UG-EN102</c:v>
                  </c:pt>
                  <c:pt idx="6">
                    <c:v>UG-EN132</c:v>
                  </c:pt>
                  <c:pt idx="7">
                    <c:v>UG-EN167</c:v>
                  </c:pt>
                  <c:pt idx="8">
                    <c:v>UG-EN138</c:v>
                  </c:pt>
                  <c:pt idx="9">
                    <c:v>UG-CM432</c:v>
                  </c:pt>
                  <c:pt idx="10">
                    <c:v>UG-CM417</c:v>
                  </c:pt>
                </c15:dlblRangeCache>
              </c15:datalabelsRange>
            </c:ext>
            <c:ext xmlns:c16="http://schemas.microsoft.com/office/drawing/2014/chart" uri="{C3380CC4-5D6E-409C-BE32-E72D297353CC}">
              <c16:uniqueId val="{0000000B-9B59-4F45-9903-B4D156AD0952}"/>
            </c:ext>
          </c:extLst>
        </c:ser>
        <c:dLbls>
          <c:showLegendKey val="0"/>
          <c:showVal val="0"/>
          <c:showCatName val="0"/>
          <c:showSerName val="0"/>
          <c:showPercent val="0"/>
          <c:showBubbleSize val="0"/>
        </c:dLbls>
        <c:axId val="405363672"/>
        <c:axId val="405359736"/>
      </c:scatterChart>
      <c:valAx>
        <c:axId val="405363672"/>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Precision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359736"/>
        <c:crosses val="autoZero"/>
        <c:crossBetween val="midCat"/>
        <c:majorUnit val="0.5"/>
      </c:valAx>
      <c:valAx>
        <c:axId val="40535973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Accuracy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363672"/>
        <c:crosses val="autoZero"/>
        <c:crossBetween val="midCat"/>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43383-D2C2-406F-8D22-CE29ADED2423}" type="datetimeFigureOut">
              <a:rPr lang="en-CA" smtClean="0"/>
              <a:t>21/03/2022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344D9-7C72-4A84-8007-21A9FCE807C9}" type="slidenum">
              <a:rPr lang="en-CA" smtClean="0"/>
              <a:t>‹#›</a:t>
            </a:fld>
            <a:endParaRPr lang="en-CA"/>
          </a:p>
        </p:txBody>
      </p:sp>
    </p:spTree>
    <p:extLst>
      <p:ext uri="{BB962C8B-B14F-4D97-AF65-F5344CB8AC3E}">
        <p14:creationId xmlns:p14="http://schemas.microsoft.com/office/powerpoint/2010/main" val="83201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process risk analysis to determine the starting point of digital transformation. </a:t>
            </a:r>
          </a:p>
          <a:p>
            <a:endParaRPr lang="en-US" dirty="0"/>
          </a:p>
          <a:p>
            <a:r>
              <a:rPr lang="en-US" dirty="0"/>
              <a:t>Wow, this is a mouthful of a title. If you’re interested in such a title, you’re in the right place. </a:t>
            </a:r>
          </a:p>
          <a:p>
            <a:endParaRPr lang="en-US" dirty="0"/>
          </a:p>
          <a:p>
            <a:r>
              <a:rPr lang="en-US" dirty="0"/>
              <a:t>What I want to talk about for the next 35 minutes is about process risk analysis as a concept – but this is just a high level overview and a starting point for you to think about it. </a:t>
            </a:r>
          </a:p>
          <a:p>
            <a:endParaRPr lang="en-US" dirty="0"/>
          </a:p>
          <a:p>
            <a:r>
              <a:rPr lang="en-US" dirty="0"/>
              <a:t>Let’s start by looking at the why – why would you need to do this? (Next slide)</a:t>
            </a:r>
            <a:endParaRPr lang="en-CA" dirty="0"/>
          </a:p>
        </p:txBody>
      </p:sp>
      <p:sp>
        <p:nvSpPr>
          <p:cNvPr id="4" name="Slide Number Placeholder 3"/>
          <p:cNvSpPr>
            <a:spLocks noGrp="1"/>
          </p:cNvSpPr>
          <p:nvPr>
            <p:ph type="sldNum" sz="quarter" idx="5"/>
          </p:nvPr>
        </p:nvSpPr>
        <p:spPr/>
        <p:txBody>
          <a:bodyPr/>
          <a:lstStyle/>
          <a:p>
            <a:fld id="{609344D9-7C72-4A84-8007-21A9FCE807C9}" type="slidenum">
              <a:rPr lang="en-CA" smtClean="0"/>
              <a:t>1</a:t>
            </a:fld>
            <a:endParaRPr lang="en-CA"/>
          </a:p>
        </p:txBody>
      </p:sp>
    </p:spTree>
    <p:extLst>
      <p:ext uri="{BB962C8B-B14F-4D97-AF65-F5344CB8AC3E}">
        <p14:creationId xmlns:p14="http://schemas.microsoft.com/office/powerpoint/2010/main" val="3171439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09344D9-7C72-4A84-8007-21A9FCE807C9}" type="slidenum">
              <a:rPr lang="en-CA" smtClean="0"/>
              <a:t>19</a:t>
            </a:fld>
            <a:endParaRPr lang="en-CA"/>
          </a:p>
        </p:txBody>
      </p:sp>
    </p:spTree>
    <p:extLst>
      <p:ext uri="{BB962C8B-B14F-4D97-AF65-F5344CB8AC3E}">
        <p14:creationId xmlns:p14="http://schemas.microsoft.com/office/powerpoint/2010/main" val="2145998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09344D9-7C72-4A84-8007-21A9FCE807C9}" type="slidenum">
              <a:rPr lang="en-CA" smtClean="0"/>
              <a:t>20</a:t>
            </a:fld>
            <a:endParaRPr lang="en-CA"/>
          </a:p>
        </p:txBody>
      </p:sp>
    </p:spTree>
    <p:extLst>
      <p:ext uri="{BB962C8B-B14F-4D97-AF65-F5344CB8AC3E}">
        <p14:creationId xmlns:p14="http://schemas.microsoft.com/office/powerpoint/2010/main" val="3737724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09344D9-7C72-4A84-8007-21A9FCE807C9}" type="slidenum">
              <a:rPr lang="en-CA" smtClean="0"/>
              <a:t>21</a:t>
            </a:fld>
            <a:endParaRPr lang="en-CA"/>
          </a:p>
        </p:txBody>
      </p:sp>
    </p:spTree>
    <p:extLst>
      <p:ext uri="{BB962C8B-B14F-4D97-AF65-F5344CB8AC3E}">
        <p14:creationId xmlns:p14="http://schemas.microsoft.com/office/powerpoint/2010/main" val="22346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09344D9-7C72-4A84-8007-21A9FCE807C9}" type="slidenum">
              <a:rPr lang="en-CA" smtClean="0"/>
              <a:t>22</a:t>
            </a:fld>
            <a:endParaRPr lang="en-CA"/>
          </a:p>
        </p:txBody>
      </p:sp>
    </p:spTree>
    <p:extLst>
      <p:ext uri="{BB962C8B-B14F-4D97-AF65-F5344CB8AC3E}">
        <p14:creationId xmlns:p14="http://schemas.microsoft.com/office/powerpoint/2010/main" val="3493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Think about your own company and which process you  would choose in this scenario. And think about why you chose it.</a:t>
            </a:r>
          </a:p>
        </p:txBody>
      </p:sp>
      <p:sp>
        <p:nvSpPr>
          <p:cNvPr id="4" name="Slide Number Placeholder 3"/>
          <p:cNvSpPr>
            <a:spLocks noGrp="1"/>
          </p:cNvSpPr>
          <p:nvPr>
            <p:ph type="sldNum" sz="quarter" idx="5"/>
          </p:nvPr>
        </p:nvSpPr>
        <p:spPr/>
        <p:txBody>
          <a:bodyPr/>
          <a:lstStyle/>
          <a:p>
            <a:fld id="{609344D9-7C72-4A84-8007-21A9FCE807C9}" type="slidenum">
              <a:rPr lang="en-CA" smtClean="0"/>
              <a:t>2</a:t>
            </a:fld>
            <a:endParaRPr lang="en-CA"/>
          </a:p>
        </p:txBody>
      </p:sp>
    </p:spTree>
    <p:extLst>
      <p:ext uri="{BB962C8B-B14F-4D97-AF65-F5344CB8AC3E}">
        <p14:creationId xmlns:p14="http://schemas.microsoft.com/office/powerpoint/2010/main" val="407926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PRA helps you look at your process issues at a macro level – not just at each process but the overall landscape.</a:t>
            </a:r>
          </a:p>
          <a:p>
            <a:endParaRPr lang="en-CA" dirty="0"/>
          </a:p>
          <a:p>
            <a:r>
              <a:rPr lang="en-CA" dirty="0"/>
              <a:t>PRA forces you to analyse your process and see how well they align with the business.</a:t>
            </a:r>
          </a:p>
        </p:txBody>
      </p:sp>
      <p:sp>
        <p:nvSpPr>
          <p:cNvPr id="4" name="Slide Number Placeholder 3"/>
          <p:cNvSpPr>
            <a:spLocks noGrp="1"/>
          </p:cNvSpPr>
          <p:nvPr>
            <p:ph type="sldNum" sz="quarter" idx="5"/>
          </p:nvPr>
        </p:nvSpPr>
        <p:spPr/>
        <p:txBody>
          <a:bodyPr/>
          <a:lstStyle/>
          <a:p>
            <a:fld id="{609344D9-7C72-4A84-8007-21A9FCE807C9}" type="slidenum">
              <a:rPr lang="en-CA" smtClean="0"/>
              <a:t>4</a:t>
            </a:fld>
            <a:endParaRPr lang="en-CA"/>
          </a:p>
        </p:txBody>
      </p:sp>
    </p:spTree>
    <p:extLst>
      <p:ext uri="{BB962C8B-B14F-4D97-AF65-F5344CB8AC3E}">
        <p14:creationId xmlns:p14="http://schemas.microsoft.com/office/powerpoint/2010/main" val="183144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Another way to think about is how well your processes are aligned with your company’s OPERATIONS and with your company’s STRATEGY.</a:t>
            </a:r>
          </a:p>
        </p:txBody>
      </p:sp>
      <p:sp>
        <p:nvSpPr>
          <p:cNvPr id="4" name="Slide Number Placeholder 3"/>
          <p:cNvSpPr>
            <a:spLocks noGrp="1"/>
          </p:cNvSpPr>
          <p:nvPr>
            <p:ph type="sldNum" sz="quarter" idx="5"/>
          </p:nvPr>
        </p:nvSpPr>
        <p:spPr/>
        <p:txBody>
          <a:bodyPr/>
          <a:lstStyle/>
          <a:p>
            <a:fld id="{609344D9-7C72-4A84-8007-21A9FCE807C9}" type="slidenum">
              <a:rPr lang="en-CA" smtClean="0"/>
              <a:t>5</a:t>
            </a:fld>
            <a:endParaRPr lang="en-CA"/>
          </a:p>
        </p:txBody>
      </p:sp>
    </p:spTree>
    <p:extLst>
      <p:ext uri="{BB962C8B-B14F-4D97-AF65-F5344CB8AC3E}">
        <p14:creationId xmlns:p14="http://schemas.microsoft.com/office/powerpoint/2010/main" val="495389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use two key metrics – Accuracy and Precision, similar to statistical analysis you’re probably familiar with.</a:t>
            </a:r>
          </a:p>
        </p:txBody>
      </p:sp>
      <p:sp>
        <p:nvSpPr>
          <p:cNvPr id="4" name="Slide Number Placeholder 3"/>
          <p:cNvSpPr>
            <a:spLocks noGrp="1"/>
          </p:cNvSpPr>
          <p:nvPr>
            <p:ph type="sldNum" sz="quarter" idx="5"/>
          </p:nvPr>
        </p:nvSpPr>
        <p:spPr/>
        <p:txBody>
          <a:bodyPr/>
          <a:lstStyle/>
          <a:p>
            <a:fld id="{609344D9-7C72-4A84-8007-21A9FCE807C9}" type="slidenum">
              <a:rPr lang="en-CA" smtClean="0"/>
              <a:t>6</a:t>
            </a:fld>
            <a:endParaRPr lang="en-CA"/>
          </a:p>
        </p:txBody>
      </p:sp>
    </p:spTree>
    <p:extLst>
      <p:ext uri="{BB962C8B-B14F-4D97-AF65-F5344CB8AC3E}">
        <p14:creationId xmlns:p14="http://schemas.microsoft.com/office/powerpoint/2010/main" val="2093602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say this is the documented process – and you start interviewing the key users to find out how they actually perform the process.</a:t>
            </a:r>
          </a:p>
        </p:txBody>
      </p:sp>
      <p:sp>
        <p:nvSpPr>
          <p:cNvPr id="4" name="Slide Number Placeholder 3"/>
          <p:cNvSpPr>
            <a:spLocks noGrp="1"/>
          </p:cNvSpPr>
          <p:nvPr>
            <p:ph type="sldNum" sz="quarter" idx="5"/>
          </p:nvPr>
        </p:nvSpPr>
        <p:spPr/>
        <p:txBody>
          <a:bodyPr/>
          <a:lstStyle/>
          <a:p>
            <a:fld id="{609344D9-7C72-4A84-8007-21A9FCE807C9}" type="slidenum">
              <a:rPr lang="en-CA" smtClean="0"/>
              <a:t>7</a:t>
            </a:fld>
            <a:endParaRPr lang="en-CA"/>
          </a:p>
        </p:txBody>
      </p:sp>
    </p:spTree>
    <p:extLst>
      <p:ext uri="{BB962C8B-B14F-4D97-AF65-F5344CB8AC3E}">
        <p14:creationId xmlns:p14="http://schemas.microsoft.com/office/powerpoint/2010/main" val="1265271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Lots of waste</a:t>
            </a:r>
          </a:p>
          <a:p>
            <a:endParaRPr lang="en-CA" dirty="0"/>
          </a:p>
          <a:p>
            <a:r>
              <a:rPr lang="en-CA" dirty="0"/>
              <a:t>Usually caused by:</a:t>
            </a:r>
            <a:br>
              <a:rPr lang="en-CA" dirty="0"/>
            </a:br>
            <a:r>
              <a:rPr lang="en-CA" dirty="0"/>
              <a:t>- Lack of training leading to too many steps or too many missed steps.</a:t>
            </a:r>
          </a:p>
          <a:p>
            <a:pPr marL="171450" indent="-171450">
              <a:buFontTx/>
              <a:buChar char="-"/>
            </a:pPr>
            <a:r>
              <a:rPr lang="en-CA" dirty="0"/>
              <a:t>Technology/other external factors making it impossible to follow documentation</a:t>
            </a:r>
          </a:p>
          <a:p>
            <a:pPr marL="171450" indent="-171450">
              <a:buFontTx/>
              <a:buChar char="-"/>
            </a:pPr>
            <a:r>
              <a:rPr lang="en-CA" dirty="0"/>
              <a:t>OR</a:t>
            </a:r>
          </a:p>
          <a:p>
            <a:pPr marL="171450" indent="-171450">
              <a:buFontTx/>
              <a:buChar char="-"/>
            </a:pPr>
            <a:r>
              <a:rPr lang="en-CA" dirty="0"/>
              <a:t>Users have found a better way to do it.</a:t>
            </a:r>
          </a:p>
          <a:p>
            <a:pPr marL="171450" indent="-171450">
              <a:buFontTx/>
              <a:buChar char="-"/>
            </a:pPr>
            <a:endParaRPr lang="en-CA" dirty="0"/>
          </a:p>
          <a:p>
            <a:pPr marL="171450" indent="-171450">
              <a:buFontTx/>
              <a:buChar char="-"/>
            </a:pPr>
            <a:endParaRPr lang="en-CA" dirty="0"/>
          </a:p>
        </p:txBody>
      </p:sp>
      <p:sp>
        <p:nvSpPr>
          <p:cNvPr id="4" name="Slide Number Placeholder 3"/>
          <p:cNvSpPr>
            <a:spLocks noGrp="1"/>
          </p:cNvSpPr>
          <p:nvPr>
            <p:ph type="sldNum" sz="quarter" idx="5"/>
          </p:nvPr>
        </p:nvSpPr>
        <p:spPr/>
        <p:txBody>
          <a:bodyPr/>
          <a:lstStyle/>
          <a:p>
            <a:fld id="{609344D9-7C72-4A84-8007-21A9FCE807C9}" type="slidenum">
              <a:rPr lang="en-CA" smtClean="0"/>
              <a:t>8</a:t>
            </a:fld>
            <a:endParaRPr lang="en-CA"/>
          </a:p>
        </p:txBody>
      </p:sp>
    </p:spTree>
    <p:extLst>
      <p:ext uri="{BB962C8B-B14F-4D97-AF65-F5344CB8AC3E}">
        <p14:creationId xmlns:p14="http://schemas.microsoft.com/office/powerpoint/2010/main" val="178849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Lots of variation</a:t>
            </a:r>
          </a:p>
          <a:p>
            <a:endParaRPr lang="en-CA" dirty="0"/>
          </a:p>
          <a:p>
            <a:r>
              <a:rPr lang="en-CA" dirty="0"/>
              <a:t>Causes</a:t>
            </a:r>
            <a:br>
              <a:rPr lang="en-CA" dirty="0"/>
            </a:br>
            <a:r>
              <a:rPr lang="en-CA" dirty="0"/>
              <a:t>- Technology allowing too many options</a:t>
            </a:r>
          </a:p>
          <a:p>
            <a:pPr marL="171450" indent="-171450">
              <a:buFontTx/>
              <a:buChar char="-"/>
            </a:pPr>
            <a:r>
              <a:rPr lang="en-CA" dirty="0"/>
              <a:t>Training</a:t>
            </a:r>
          </a:p>
          <a:p>
            <a:pPr marL="171450" indent="-171450">
              <a:buFontTx/>
              <a:buChar char="-"/>
            </a:pPr>
            <a:r>
              <a:rPr lang="en-CA" dirty="0"/>
              <a:t>Generic system/data fields</a:t>
            </a:r>
          </a:p>
          <a:p>
            <a:pPr marL="171450" indent="-171450">
              <a:buFontTx/>
              <a:buChar char="-"/>
            </a:pPr>
            <a:r>
              <a:rPr lang="en-CA" dirty="0"/>
              <a:t>No validation/checklists</a:t>
            </a:r>
          </a:p>
          <a:p>
            <a:pPr marL="171450" indent="-171450">
              <a:buFontTx/>
              <a:buChar char="-"/>
            </a:pPr>
            <a:r>
              <a:rPr lang="en-CA" dirty="0"/>
              <a:t>OR</a:t>
            </a:r>
          </a:p>
          <a:p>
            <a:pPr marL="171450" indent="-171450">
              <a:buFontTx/>
              <a:buChar char="-"/>
            </a:pPr>
            <a:r>
              <a:rPr lang="en-CA" dirty="0"/>
              <a:t>The users have a need for multiple outputs but is not reflected in this process.</a:t>
            </a:r>
          </a:p>
        </p:txBody>
      </p:sp>
      <p:sp>
        <p:nvSpPr>
          <p:cNvPr id="4" name="Slide Number Placeholder 3"/>
          <p:cNvSpPr>
            <a:spLocks noGrp="1"/>
          </p:cNvSpPr>
          <p:nvPr>
            <p:ph type="sldNum" sz="quarter" idx="5"/>
          </p:nvPr>
        </p:nvSpPr>
        <p:spPr/>
        <p:txBody>
          <a:bodyPr/>
          <a:lstStyle/>
          <a:p>
            <a:fld id="{609344D9-7C72-4A84-8007-21A9FCE807C9}" type="slidenum">
              <a:rPr lang="en-CA" smtClean="0"/>
              <a:t>9</a:t>
            </a:fld>
            <a:endParaRPr lang="en-CA"/>
          </a:p>
        </p:txBody>
      </p:sp>
    </p:spTree>
    <p:extLst>
      <p:ext uri="{BB962C8B-B14F-4D97-AF65-F5344CB8AC3E}">
        <p14:creationId xmlns:p14="http://schemas.microsoft.com/office/powerpoint/2010/main" val="3362308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09344D9-7C72-4A84-8007-21A9FCE807C9}" type="slidenum">
              <a:rPr lang="en-CA" smtClean="0"/>
              <a:t>14</a:t>
            </a:fld>
            <a:endParaRPr lang="en-CA"/>
          </a:p>
        </p:txBody>
      </p:sp>
    </p:spTree>
    <p:extLst>
      <p:ext uri="{BB962C8B-B14F-4D97-AF65-F5344CB8AC3E}">
        <p14:creationId xmlns:p14="http://schemas.microsoft.com/office/powerpoint/2010/main" val="212030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42053-8F87-4603-A22C-9E07ECC93E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A850C85-0E2E-4A2C-8093-BBA8C96026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1B9BD6B-DDA8-4B89-BF5C-EA7928D12390}"/>
              </a:ext>
            </a:extLst>
          </p:cNvPr>
          <p:cNvSpPr>
            <a:spLocks noGrp="1"/>
          </p:cNvSpPr>
          <p:nvPr>
            <p:ph type="dt" sz="half" idx="10"/>
          </p:nvPr>
        </p:nvSpPr>
        <p:spPr/>
        <p:txBody>
          <a:bodyPr/>
          <a:lstStyle/>
          <a:p>
            <a:fld id="{D8248936-C0A6-43DC-9115-FA8FD7F012F5}" type="datetimeFigureOut">
              <a:rPr lang="en-CA" smtClean="0"/>
              <a:t>21/03/2022</a:t>
            </a:fld>
            <a:endParaRPr lang="en-CA"/>
          </a:p>
        </p:txBody>
      </p:sp>
      <p:sp>
        <p:nvSpPr>
          <p:cNvPr id="5" name="Footer Placeholder 4">
            <a:extLst>
              <a:ext uri="{FF2B5EF4-FFF2-40B4-BE49-F238E27FC236}">
                <a16:creationId xmlns:a16="http://schemas.microsoft.com/office/drawing/2014/main" id="{D4617515-E1CC-436B-B7B2-D1ED8A7AF15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0E7C418-1FA6-4134-A8A7-25B597CCAB18}"/>
              </a:ext>
            </a:extLst>
          </p:cNvPr>
          <p:cNvSpPr>
            <a:spLocks noGrp="1"/>
          </p:cNvSpPr>
          <p:nvPr>
            <p:ph type="sldNum" sz="quarter" idx="12"/>
          </p:nvPr>
        </p:nvSpPr>
        <p:spPr/>
        <p:txBody>
          <a:bodyPr/>
          <a:lstStyle/>
          <a:p>
            <a:fld id="{87C43053-A9D5-47E7-8323-500D05DF7819}" type="slidenum">
              <a:rPr lang="en-CA" smtClean="0"/>
              <a:t>‹#›</a:t>
            </a:fld>
            <a:endParaRPr lang="en-CA"/>
          </a:p>
        </p:txBody>
      </p:sp>
    </p:spTree>
    <p:extLst>
      <p:ext uri="{BB962C8B-B14F-4D97-AF65-F5344CB8AC3E}">
        <p14:creationId xmlns:p14="http://schemas.microsoft.com/office/powerpoint/2010/main" val="38931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BA38-3BB6-4987-972F-6508F3BF81B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CF0CC91-95D5-4520-9FDD-AFD497E377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487F459-5EC9-4749-9FC9-08777954E489}"/>
              </a:ext>
            </a:extLst>
          </p:cNvPr>
          <p:cNvSpPr>
            <a:spLocks noGrp="1"/>
          </p:cNvSpPr>
          <p:nvPr>
            <p:ph type="dt" sz="half" idx="10"/>
          </p:nvPr>
        </p:nvSpPr>
        <p:spPr/>
        <p:txBody>
          <a:bodyPr/>
          <a:lstStyle/>
          <a:p>
            <a:fld id="{D8248936-C0A6-43DC-9115-FA8FD7F012F5}" type="datetimeFigureOut">
              <a:rPr lang="en-CA" smtClean="0"/>
              <a:t>21/03/2022</a:t>
            </a:fld>
            <a:endParaRPr lang="en-CA"/>
          </a:p>
        </p:txBody>
      </p:sp>
      <p:sp>
        <p:nvSpPr>
          <p:cNvPr id="5" name="Footer Placeholder 4">
            <a:extLst>
              <a:ext uri="{FF2B5EF4-FFF2-40B4-BE49-F238E27FC236}">
                <a16:creationId xmlns:a16="http://schemas.microsoft.com/office/drawing/2014/main" id="{63D2C36E-5883-449B-BC83-B7D3BBDD221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F50FE98-5AFA-47F0-938E-463DA5F8DA25}"/>
              </a:ext>
            </a:extLst>
          </p:cNvPr>
          <p:cNvSpPr>
            <a:spLocks noGrp="1"/>
          </p:cNvSpPr>
          <p:nvPr>
            <p:ph type="sldNum" sz="quarter" idx="12"/>
          </p:nvPr>
        </p:nvSpPr>
        <p:spPr/>
        <p:txBody>
          <a:bodyPr/>
          <a:lstStyle/>
          <a:p>
            <a:fld id="{87C43053-A9D5-47E7-8323-500D05DF7819}" type="slidenum">
              <a:rPr lang="en-CA" smtClean="0"/>
              <a:t>‹#›</a:t>
            </a:fld>
            <a:endParaRPr lang="en-CA"/>
          </a:p>
        </p:txBody>
      </p:sp>
    </p:spTree>
    <p:extLst>
      <p:ext uri="{BB962C8B-B14F-4D97-AF65-F5344CB8AC3E}">
        <p14:creationId xmlns:p14="http://schemas.microsoft.com/office/powerpoint/2010/main" val="37434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EADD76-8CB0-4C8A-B42F-4D2B86A212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AE68F1F-9927-4F85-9EAE-0CD9FAF7E6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1CAAB05-CC43-4126-ACD3-FF6DC3AF56D9}"/>
              </a:ext>
            </a:extLst>
          </p:cNvPr>
          <p:cNvSpPr>
            <a:spLocks noGrp="1"/>
          </p:cNvSpPr>
          <p:nvPr>
            <p:ph type="dt" sz="half" idx="10"/>
          </p:nvPr>
        </p:nvSpPr>
        <p:spPr/>
        <p:txBody>
          <a:bodyPr/>
          <a:lstStyle/>
          <a:p>
            <a:fld id="{D8248936-C0A6-43DC-9115-FA8FD7F012F5}" type="datetimeFigureOut">
              <a:rPr lang="en-CA" smtClean="0"/>
              <a:t>21/03/2022</a:t>
            </a:fld>
            <a:endParaRPr lang="en-CA"/>
          </a:p>
        </p:txBody>
      </p:sp>
      <p:sp>
        <p:nvSpPr>
          <p:cNvPr id="5" name="Footer Placeholder 4">
            <a:extLst>
              <a:ext uri="{FF2B5EF4-FFF2-40B4-BE49-F238E27FC236}">
                <a16:creationId xmlns:a16="http://schemas.microsoft.com/office/drawing/2014/main" id="{67A08F2B-01AC-4185-8B1A-9840EEEB55A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6286BDD-DC00-4B74-85FA-F8A421F6AAFC}"/>
              </a:ext>
            </a:extLst>
          </p:cNvPr>
          <p:cNvSpPr>
            <a:spLocks noGrp="1"/>
          </p:cNvSpPr>
          <p:nvPr>
            <p:ph type="sldNum" sz="quarter" idx="12"/>
          </p:nvPr>
        </p:nvSpPr>
        <p:spPr/>
        <p:txBody>
          <a:bodyPr/>
          <a:lstStyle/>
          <a:p>
            <a:fld id="{87C43053-A9D5-47E7-8323-500D05DF7819}" type="slidenum">
              <a:rPr lang="en-CA" smtClean="0"/>
              <a:t>‹#›</a:t>
            </a:fld>
            <a:endParaRPr lang="en-CA"/>
          </a:p>
        </p:txBody>
      </p:sp>
    </p:spTree>
    <p:extLst>
      <p:ext uri="{BB962C8B-B14F-4D97-AF65-F5344CB8AC3E}">
        <p14:creationId xmlns:p14="http://schemas.microsoft.com/office/powerpoint/2010/main" val="1825232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C7B0-A092-4EF8-8690-4DC9A38C5A9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E4D2CFE-0D7B-4620-A64A-D5F8C8002D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D1D522-D8F8-4264-9383-B8D1FC63B421}"/>
              </a:ext>
            </a:extLst>
          </p:cNvPr>
          <p:cNvSpPr>
            <a:spLocks noGrp="1"/>
          </p:cNvSpPr>
          <p:nvPr>
            <p:ph type="dt" sz="half" idx="10"/>
          </p:nvPr>
        </p:nvSpPr>
        <p:spPr/>
        <p:txBody>
          <a:bodyPr/>
          <a:lstStyle/>
          <a:p>
            <a:fld id="{D8248936-C0A6-43DC-9115-FA8FD7F012F5}" type="datetimeFigureOut">
              <a:rPr lang="en-CA" smtClean="0"/>
              <a:t>21/03/2022</a:t>
            </a:fld>
            <a:endParaRPr lang="en-CA"/>
          </a:p>
        </p:txBody>
      </p:sp>
      <p:sp>
        <p:nvSpPr>
          <p:cNvPr id="5" name="Footer Placeholder 4">
            <a:extLst>
              <a:ext uri="{FF2B5EF4-FFF2-40B4-BE49-F238E27FC236}">
                <a16:creationId xmlns:a16="http://schemas.microsoft.com/office/drawing/2014/main" id="{DBF6901B-9A17-4274-9F70-AF8EB2D64D0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F82D830-7EC0-47CF-9560-84FEC6CEDFDD}"/>
              </a:ext>
            </a:extLst>
          </p:cNvPr>
          <p:cNvSpPr>
            <a:spLocks noGrp="1"/>
          </p:cNvSpPr>
          <p:nvPr>
            <p:ph type="sldNum" sz="quarter" idx="12"/>
          </p:nvPr>
        </p:nvSpPr>
        <p:spPr/>
        <p:txBody>
          <a:bodyPr/>
          <a:lstStyle/>
          <a:p>
            <a:fld id="{87C43053-A9D5-47E7-8323-500D05DF7819}" type="slidenum">
              <a:rPr lang="en-CA" smtClean="0"/>
              <a:t>‹#›</a:t>
            </a:fld>
            <a:endParaRPr lang="en-CA"/>
          </a:p>
        </p:txBody>
      </p:sp>
    </p:spTree>
    <p:extLst>
      <p:ext uri="{BB962C8B-B14F-4D97-AF65-F5344CB8AC3E}">
        <p14:creationId xmlns:p14="http://schemas.microsoft.com/office/powerpoint/2010/main" val="3625457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A300-DCAB-4CC9-AA29-2959E39F9C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F27CF57-21E6-4C50-BEBE-CFB2BFDA33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DD6768-4638-472B-9D24-5C97423E51CA}"/>
              </a:ext>
            </a:extLst>
          </p:cNvPr>
          <p:cNvSpPr>
            <a:spLocks noGrp="1"/>
          </p:cNvSpPr>
          <p:nvPr>
            <p:ph type="dt" sz="half" idx="10"/>
          </p:nvPr>
        </p:nvSpPr>
        <p:spPr/>
        <p:txBody>
          <a:bodyPr/>
          <a:lstStyle/>
          <a:p>
            <a:fld id="{D8248936-C0A6-43DC-9115-FA8FD7F012F5}" type="datetimeFigureOut">
              <a:rPr lang="en-CA" smtClean="0"/>
              <a:t>21/03/2022</a:t>
            </a:fld>
            <a:endParaRPr lang="en-CA"/>
          </a:p>
        </p:txBody>
      </p:sp>
      <p:sp>
        <p:nvSpPr>
          <p:cNvPr id="5" name="Footer Placeholder 4">
            <a:extLst>
              <a:ext uri="{FF2B5EF4-FFF2-40B4-BE49-F238E27FC236}">
                <a16:creationId xmlns:a16="http://schemas.microsoft.com/office/drawing/2014/main" id="{2A398C5E-EB95-4CC3-BDB9-0B1C3C45B6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5582FCD-8978-4EE3-817E-21CC5F3ABF47}"/>
              </a:ext>
            </a:extLst>
          </p:cNvPr>
          <p:cNvSpPr>
            <a:spLocks noGrp="1"/>
          </p:cNvSpPr>
          <p:nvPr>
            <p:ph type="sldNum" sz="quarter" idx="12"/>
          </p:nvPr>
        </p:nvSpPr>
        <p:spPr/>
        <p:txBody>
          <a:bodyPr/>
          <a:lstStyle/>
          <a:p>
            <a:fld id="{87C43053-A9D5-47E7-8323-500D05DF7819}" type="slidenum">
              <a:rPr lang="en-CA" smtClean="0"/>
              <a:t>‹#›</a:t>
            </a:fld>
            <a:endParaRPr lang="en-CA"/>
          </a:p>
        </p:txBody>
      </p:sp>
    </p:spTree>
    <p:extLst>
      <p:ext uri="{BB962C8B-B14F-4D97-AF65-F5344CB8AC3E}">
        <p14:creationId xmlns:p14="http://schemas.microsoft.com/office/powerpoint/2010/main" val="948214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47F4-3C4D-4B5A-87E3-C0183BB05D3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231E63-7676-406D-8D7C-D3A338518A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83A17AB-EFFA-4D87-9EE3-5D0F75D2AD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5793A9A-3B77-4DE3-BFA2-A57936584BF9}"/>
              </a:ext>
            </a:extLst>
          </p:cNvPr>
          <p:cNvSpPr>
            <a:spLocks noGrp="1"/>
          </p:cNvSpPr>
          <p:nvPr>
            <p:ph type="dt" sz="half" idx="10"/>
          </p:nvPr>
        </p:nvSpPr>
        <p:spPr/>
        <p:txBody>
          <a:bodyPr/>
          <a:lstStyle/>
          <a:p>
            <a:fld id="{D8248936-C0A6-43DC-9115-FA8FD7F012F5}" type="datetimeFigureOut">
              <a:rPr lang="en-CA" smtClean="0"/>
              <a:t>21/03/2022</a:t>
            </a:fld>
            <a:endParaRPr lang="en-CA"/>
          </a:p>
        </p:txBody>
      </p:sp>
      <p:sp>
        <p:nvSpPr>
          <p:cNvPr id="6" name="Footer Placeholder 5">
            <a:extLst>
              <a:ext uri="{FF2B5EF4-FFF2-40B4-BE49-F238E27FC236}">
                <a16:creationId xmlns:a16="http://schemas.microsoft.com/office/drawing/2014/main" id="{B0C444FF-0930-4E1C-8EF5-99BE18FD541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A418BA0-DDAA-47F6-90CD-16EFE96FF8CC}"/>
              </a:ext>
            </a:extLst>
          </p:cNvPr>
          <p:cNvSpPr>
            <a:spLocks noGrp="1"/>
          </p:cNvSpPr>
          <p:nvPr>
            <p:ph type="sldNum" sz="quarter" idx="12"/>
          </p:nvPr>
        </p:nvSpPr>
        <p:spPr/>
        <p:txBody>
          <a:bodyPr/>
          <a:lstStyle/>
          <a:p>
            <a:fld id="{87C43053-A9D5-47E7-8323-500D05DF7819}" type="slidenum">
              <a:rPr lang="en-CA" smtClean="0"/>
              <a:t>‹#›</a:t>
            </a:fld>
            <a:endParaRPr lang="en-CA"/>
          </a:p>
        </p:txBody>
      </p:sp>
    </p:spTree>
    <p:extLst>
      <p:ext uri="{BB962C8B-B14F-4D97-AF65-F5344CB8AC3E}">
        <p14:creationId xmlns:p14="http://schemas.microsoft.com/office/powerpoint/2010/main" val="115031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8981-5AC7-4666-9155-819B6AD701B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32613AA-7911-43F1-95A3-62911A08B1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95F62F-E31D-4E95-AC32-0E4D387923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D091FEC-EA2D-4C31-A26F-491E1F76D9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804483-6A0A-4729-9834-0D9B10EA18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21E6899-2937-429C-8728-915DDE306E65}"/>
              </a:ext>
            </a:extLst>
          </p:cNvPr>
          <p:cNvSpPr>
            <a:spLocks noGrp="1"/>
          </p:cNvSpPr>
          <p:nvPr>
            <p:ph type="dt" sz="half" idx="10"/>
          </p:nvPr>
        </p:nvSpPr>
        <p:spPr/>
        <p:txBody>
          <a:bodyPr/>
          <a:lstStyle/>
          <a:p>
            <a:fld id="{D8248936-C0A6-43DC-9115-FA8FD7F012F5}" type="datetimeFigureOut">
              <a:rPr lang="en-CA" smtClean="0"/>
              <a:t>21/03/2022</a:t>
            </a:fld>
            <a:endParaRPr lang="en-CA"/>
          </a:p>
        </p:txBody>
      </p:sp>
      <p:sp>
        <p:nvSpPr>
          <p:cNvPr id="8" name="Footer Placeholder 7">
            <a:extLst>
              <a:ext uri="{FF2B5EF4-FFF2-40B4-BE49-F238E27FC236}">
                <a16:creationId xmlns:a16="http://schemas.microsoft.com/office/drawing/2014/main" id="{AED4A526-71DA-4EA9-9E39-2019468059A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B957990-AB1B-4CF5-B3AC-3EECE70A7701}"/>
              </a:ext>
            </a:extLst>
          </p:cNvPr>
          <p:cNvSpPr>
            <a:spLocks noGrp="1"/>
          </p:cNvSpPr>
          <p:nvPr>
            <p:ph type="sldNum" sz="quarter" idx="12"/>
          </p:nvPr>
        </p:nvSpPr>
        <p:spPr/>
        <p:txBody>
          <a:bodyPr/>
          <a:lstStyle/>
          <a:p>
            <a:fld id="{87C43053-A9D5-47E7-8323-500D05DF7819}" type="slidenum">
              <a:rPr lang="en-CA" smtClean="0"/>
              <a:t>‹#›</a:t>
            </a:fld>
            <a:endParaRPr lang="en-CA"/>
          </a:p>
        </p:txBody>
      </p:sp>
    </p:spTree>
    <p:extLst>
      <p:ext uri="{BB962C8B-B14F-4D97-AF65-F5344CB8AC3E}">
        <p14:creationId xmlns:p14="http://schemas.microsoft.com/office/powerpoint/2010/main" val="2234815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844C6-108E-4431-A6B1-11613E4DB71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468D1C9-AADC-41DB-B396-AA09AE056C53}"/>
              </a:ext>
            </a:extLst>
          </p:cNvPr>
          <p:cNvSpPr>
            <a:spLocks noGrp="1"/>
          </p:cNvSpPr>
          <p:nvPr>
            <p:ph type="dt" sz="half" idx="10"/>
          </p:nvPr>
        </p:nvSpPr>
        <p:spPr/>
        <p:txBody>
          <a:bodyPr/>
          <a:lstStyle/>
          <a:p>
            <a:fld id="{D8248936-C0A6-43DC-9115-FA8FD7F012F5}" type="datetimeFigureOut">
              <a:rPr lang="en-CA" smtClean="0"/>
              <a:t>21/03/2022</a:t>
            </a:fld>
            <a:endParaRPr lang="en-CA"/>
          </a:p>
        </p:txBody>
      </p:sp>
      <p:sp>
        <p:nvSpPr>
          <p:cNvPr id="4" name="Footer Placeholder 3">
            <a:extLst>
              <a:ext uri="{FF2B5EF4-FFF2-40B4-BE49-F238E27FC236}">
                <a16:creationId xmlns:a16="http://schemas.microsoft.com/office/drawing/2014/main" id="{62FCA395-056D-48C2-9EB7-AFDED4080CC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9C6CE58-E623-432D-9B39-A8565C4AA136}"/>
              </a:ext>
            </a:extLst>
          </p:cNvPr>
          <p:cNvSpPr>
            <a:spLocks noGrp="1"/>
          </p:cNvSpPr>
          <p:nvPr>
            <p:ph type="sldNum" sz="quarter" idx="12"/>
          </p:nvPr>
        </p:nvSpPr>
        <p:spPr/>
        <p:txBody>
          <a:bodyPr/>
          <a:lstStyle/>
          <a:p>
            <a:fld id="{87C43053-A9D5-47E7-8323-500D05DF7819}" type="slidenum">
              <a:rPr lang="en-CA" smtClean="0"/>
              <a:t>‹#›</a:t>
            </a:fld>
            <a:endParaRPr lang="en-CA"/>
          </a:p>
        </p:txBody>
      </p:sp>
    </p:spTree>
    <p:extLst>
      <p:ext uri="{BB962C8B-B14F-4D97-AF65-F5344CB8AC3E}">
        <p14:creationId xmlns:p14="http://schemas.microsoft.com/office/powerpoint/2010/main" val="201199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A6433E-099E-4C11-B44B-399E2E0E2D28}"/>
              </a:ext>
            </a:extLst>
          </p:cNvPr>
          <p:cNvSpPr>
            <a:spLocks noGrp="1"/>
          </p:cNvSpPr>
          <p:nvPr>
            <p:ph type="dt" sz="half" idx="10"/>
          </p:nvPr>
        </p:nvSpPr>
        <p:spPr/>
        <p:txBody>
          <a:bodyPr/>
          <a:lstStyle/>
          <a:p>
            <a:fld id="{D8248936-C0A6-43DC-9115-FA8FD7F012F5}" type="datetimeFigureOut">
              <a:rPr lang="en-CA" smtClean="0"/>
              <a:t>21/03/2022</a:t>
            </a:fld>
            <a:endParaRPr lang="en-CA"/>
          </a:p>
        </p:txBody>
      </p:sp>
      <p:sp>
        <p:nvSpPr>
          <p:cNvPr id="3" name="Footer Placeholder 2">
            <a:extLst>
              <a:ext uri="{FF2B5EF4-FFF2-40B4-BE49-F238E27FC236}">
                <a16:creationId xmlns:a16="http://schemas.microsoft.com/office/drawing/2014/main" id="{1A0BA86A-8027-4480-A86B-3258CB7F6E5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79328A5-850A-440C-91EE-3A3E9B91C98E}"/>
              </a:ext>
            </a:extLst>
          </p:cNvPr>
          <p:cNvSpPr>
            <a:spLocks noGrp="1"/>
          </p:cNvSpPr>
          <p:nvPr>
            <p:ph type="sldNum" sz="quarter" idx="12"/>
          </p:nvPr>
        </p:nvSpPr>
        <p:spPr/>
        <p:txBody>
          <a:bodyPr/>
          <a:lstStyle/>
          <a:p>
            <a:fld id="{87C43053-A9D5-47E7-8323-500D05DF7819}" type="slidenum">
              <a:rPr lang="en-CA" smtClean="0"/>
              <a:t>‹#›</a:t>
            </a:fld>
            <a:endParaRPr lang="en-CA"/>
          </a:p>
        </p:txBody>
      </p:sp>
    </p:spTree>
    <p:extLst>
      <p:ext uri="{BB962C8B-B14F-4D97-AF65-F5344CB8AC3E}">
        <p14:creationId xmlns:p14="http://schemas.microsoft.com/office/powerpoint/2010/main" val="1822275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46F15-B673-49E4-8E17-50ADBD8673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CF8BF2A-F863-4B5E-8A72-A92D30D300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D113EBC-32DA-488E-BEA9-E82B7862C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BF4A05-8138-4F47-A073-AB8EA162D6DA}"/>
              </a:ext>
            </a:extLst>
          </p:cNvPr>
          <p:cNvSpPr>
            <a:spLocks noGrp="1"/>
          </p:cNvSpPr>
          <p:nvPr>
            <p:ph type="dt" sz="half" idx="10"/>
          </p:nvPr>
        </p:nvSpPr>
        <p:spPr/>
        <p:txBody>
          <a:bodyPr/>
          <a:lstStyle/>
          <a:p>
            <a:fld id="{D8248936-C0A6-43DC-9115-FA8FD7F012F5}" type="datetimeFigureOut">
              <a:rPr lang="en-CA" smtClean="0"/>
              <a:t>21/03/2022</a:t>
            </a:fld>
            <a:endParaRPr lang="en-CA"/>
          </a:p>
        </p:txBody>
      </p:sp>
      <p:sp>
        <p:nvSpPr>
          <p:cNvPr id="6" name="Footer Placeholder 5">
            <a:extLst>
              <a:ext uri="{FF2B5EF4-FFF2-40B4-BE49-F238E27FC236}">
                <a16:creationId xmlns:a16="http://schemas.microsoft.com/office/drawing/2014/main" id="{50EDFD1F-B3EE-4C7A-9D81-E30000B0F4B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50CDFBE-8528-4325-B2C6-7FA41C4964EA}"/>
              </a:ext>
            </a:extLst>
          </p:cNvPr>
          <p:cNvSpPr>
            <a:spLocks noGrp="1"/>
          </p:cNvSpPr>
          <p:nvPr>
            <p:ph type="sldNum" sz="quarter" idx="12"/>
          </p:nvPr>
        </p:nvSpPr>
        <p:spPr/>
        <p:txBody>
          <a:bodyPr/>
          <a:lstStyle/>
          <a:p>
            <a:fld id="{87C43053-A9D5-47E7-8323-500D05DF7819}" type="slidenum">
              <a:rPr lang="en-CA" smtClean="0"/>
              <a:t>‹#›</a:t>
            </a:fld>
            <a:endParaRPr lang="en-CA"/>
          </a:p>
        </p:txBody>
      </p:sp>
    </p:spTree>
    <p:extLst>
      <p:ext uri="{BB962C8B-B14F-4D97-AF65-F5344CB8AC3E}">
        <p14:creationId xmlns:p14="http://schemas.microsoft.com/office/powerpoint/2010/main" val="240944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41DF-1D37-4383-AB8F-D387BD644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C91B42F-5A36-4A78-8F7B-98B328547F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62D511F-51E6-47D4-9FF6-F1112A39B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264743-6B50-4BB0-BBC1-088237618522}"/>
              </a:ext>
            </a:extLst>
          </p:cNvPr>
          <p:cNvSpPr>
            <a:spLocks noGrp="1"/>
          </p:cNvSpPr>
          <p:nvPr>
            <p:ph type="dt" sz="half" idx="10"/>
          </p:nvPr>
        </p:nvSpPr>
        <p:spPr/>
        <p:txBody>
          <a:bodyPr/>
          <a:lstStyle/>
          <a:p>
            <a:fld id="{D8248936-C0A6-43DC-9115-FA8FD7F012F5}" type="datetimeFigureOut">
              <a:rPr lang="en-CA" smtClean="0"/>
              <a:t>21/03/2022</a:t>
            </a:fld>
            <a:endParaRPr lang="en-CA"/>
          </a:p>
        </p:txBody>
      </p:sp>
      <p:sp>
        <p:nvSpPr>
          <p:cNvPr id="6" name="Footer Placeholder 5">
            <a:extLst>
              <a:ext uri="{FF2B5EF4-FFF2-40B4-BE49-F238E27FC236}">
                <a16:creationId xmlns:a16="http://schemas.microsoft.com/office/drawing/2014/main" id="{E35F8A32-CFD8-45E5-9D3D-29FC1ABC666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EEABC80-0B9D-4E5D-859C-6D4E4DA976D5}"/>
              </a:ext>
            </a:extLst>
          </p:cNvPr>
          <p:cNvSpPr>
            <a:spLocks noGrp="1"/>
          </p:cNvSpPr>
          <p:nvPr>
            <p:ph type="sldNum" sz="quarter" idx="12"/>
          </p:nvPr>
        </p:nvSpPr>
        <p:spPr/>
        <p:txBody>
          <a:bodyPr/>
          <a:lstStyle/>
          <a:p>
            <a:fld id="{87C43053-A9D5-47E7-8323-500D05DF7819}" type="slidenum">
              <a:rPr lang="en-CA" smtClean="0"/>
              <a:t>‹#›</a:t>
            </a:fld>
            <a:endParaRPr lang="en-CA"/>
          </a:p>
        </p:txBody>
      </p:sp>
    </p:spTree>
    <p:extLst>
      <p:ext uri="{BB962C8B-B14F-4D97-AF65-F5344CB8AC3E}">
        <p14:creationId xmlns:p14="http://schemas.microsoft.com/office/powerpoint/2010/main" val="1153444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CD87CE-416A-4565-9F2C-56646B604B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25A02B1-F954-453B-9F62-B1376B4C7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AAB7C82-12EC-4F2A-A05E-46A880DC5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248936-C0A6-43DC-9115-FA8FD7F012F5}" type="datetimeFigureOut">
              <a:rPr lang="en-CA" smtClean="0"/>
              <a:t>21/03/2022</a:t>
            </a:fld>
            <a:endParaRPr lang="en-CA"/>
          </a:p>
        </p:txBody>
      </p:sp>
      <p:sp>
        <p:nvSpPr>
          <p:cNvPr id="5" name="Footer Placeholder 4">
            <a:extLst>
              <a:ext uri="{FF2B5EF4-FFF2-40B4-BE49-F238E27FC236}">
                <a16:creationId xmlns:a16="http://schemas.microsoft.com/office/drawing/2014/main" id="{6FD19704-79B9-4407-9EF1-5E49FD0DE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59CF41D-7533-4575-9566-53D471AB5E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43053-A9D5-47E7-8323-500D05DF7819}" type="slidenum">
              <a:rPr lang="en-CA" smtClean="0"/>
              <a:t>‹#›</a:t>
            </a:fld>
            <a:endParaRPr lang="en-CA"/>
          </a:p>
        </p:txBody>
      </p:sp>
      <p:pic>
        <p:nvPicPr>
          <p:cNvPr id="8" name="Picture 7" descr="Logo&#10;&#10;Description automatically generated">
            <a:extLst>
              <a:ext uri="{FF2B5EF4-FFF2-40B4-BE49-F238E27FC236}">
                <a16:creationId xmlns:a16="http://schemas.microsoft.com/office/drawing/2014/main" id="{87A71201-3DB1-4D97-8FDB-BA2BD45A5DB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91246" y="6446058"/>
            <a:ext cx="1329985" cy="275417"/>
          </a:xfrm>
          <a:prstGeom prst="rect">
            <a:avLst/>
          </a:prstGeom>
        </p:spPr>
      </p:pic>
    </p:spTree>
    <p:extLst>
      <p:ext uri="{BB962C8B-B14F-4D97-AF65-F5344CB8AC3E}">
        <p14:creationId xmlns:p14="http://schemas.microsoft.com/office/powerpoint/2010/main" val="3029035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63E1-3883-4147-9E6F-C7F1143F788C}"/>
              </a:ext>
            </a:extLst>
          </p:cNvPr>
          <p:cNvSpPr>
            <a:spLocks noGrp="1"/>
          </p:cNvSpPr>
          <p:nvPr>
            <p:ph type="ctrTitle"/>
          </p:nvPr>
        </p:nvSpPr>
        <p:spPr>
          <a:xfrm>
            <a:off x="2711715" y="752627"/>
            <a:ext cx="8353710" cy="3256768"/>
          </a:xfrm>
        </p:spPr>
        <p:txBody>
          <a:bodyPr anchor="ctr">
            <a:normAutofit/>
          </a:bodyPr>
          <a:lstStyle/>
          <a:p>
            <a:pPr algn="l"/>
            <a:r>
              <a:rPr lang="en-US" i="0" dirty="0">
                <a:solidFill>
                  <a:srgbClr val="39364F"/>
                </a:solidFill>
                <a:effectLst/>
                <a:latin typeface="Neue Plak"/>
              </a:rPr>
              <a:t>What are the key steps to optimize processes for digital transformation?</a:t>
            </a:r>
            <a:endParaRPr lang="en-CA" dirty="0"/>
          </a:p>
        </p:txBody>
      </p:sp>
      <p:sp>
        <p:nvSpPr>
          <p:cNvPr id="6" name="Right Triangle 5">
            <a:extLst>
              <a:ext uri="{FF2B5EF4-FFF2-40B4-BE49-F238E27FC236}">
                <a16:creationId xmlns:a16="http://schemas.microsoft.com/office/drawing/2014/main" id="{89B921B4-F036-47CE-81E6-50954EBBC6B5}"/>
              </a:ext>
            </a:extLst>
          </p:cNvPr>
          <p:cNvSpPr/>
          <p:nvPr/>
        </p:nvSpPr>
        <p:spPr>
          <a:xfrm flipH="1">
            <a:off x="5798501" y="2129950"/>
            <a:ext cx="6398975" cy="4728857"/>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pic>
        <p:nvPicPr>
          <p:cNvPr id="4" name="Picture 3" descr="Logo&#10;&#10;Description automatically generated">
            <a:extLst>
              <a:ext uri="{FF2B5EF4-FFF2-40B4-BE49-F238E27FC236}">
                <a16:creationId xmlns:a16="http://schemas.microsoft.com/office/drawing/2014/main" id="{4B20C476-D8A1-4E68-939E-12159202B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0214" y="5539486"/>
            <a:ext cx="3765284" cy="779726"/>
          </a:xfrm>
          <a:prstGeom prst="rect">
            <a:avLst/>
          </a:prstGeom>
        </p:spPr>
      </p:pic>
      <p:pic>
        <p:nvPicPr>
          <p:cNvPr id="12" name="Picture 11" descr="A picture containing sky, lamp, curlew, line&#10;&#10;Description automatically generated">
            <a:extLst>
              <a:ext uri="{FF2B5EF4-FFF2-40B4-BE49-F238E27FC236}">
                <a16:creationId xmlns:a16="http://schemas.microsoft.com/office/drawing/2014/main" id="{F17DC79F-FFCC-4933-A21F-D0BB4FDD4A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976" y="1153113"/>
            <a:ext cx="2313436" cy="2313436"/>
          </a:xfrm>
          <a:prstGeom prst="rect">
            <a:avLst/>
          </a:prstGeom>
        </p:spPr>
      </p:pic>
      <p:sp>
        <p:nvSpPr>
          <p:cNvPr id="3" name="Subtitle 2">
            <a:extLst>
              <a:ext uri="{FF2B5EF4-FFF2-40B4-BE49-F238E27FC236}">
                <a16:creationId xmlns:a16="http://schemas.microsoft.com/office/drawing/2014/main" id="{2D5B71F3-45DA-48A3-B559-00278EB83124}"/>
              </a:ext>
            </a:extLst>
          </p:cNvPr>
          <p:cNvSpPr>
            <a:spLocks noGrp="1"/>
          </p:cNvSpPr>
          <p:nvPr>
            <p:ph type="subTitle" idx="1"/>
          </p:nvPr>
        </p:nvSpPr>
        <p:spPr>
          <a:xfrm>
            <a:off x="3169328" y="5035763"/>
            <a:ext cx="4737895" cy="1655762"/>
          </a:xfrm>
        </p:spPr>
        <p:txBody>
          <a:bodyPr>
            <a:normAutofit/>
          </a:bodyPr>
          <a:lstStyle/>
          <a:p>
            <a:endParaRPr lang="en-CA" dirty="0"/>
          </a:p>
          <a:p>
            <a:pPr algn="r"/>
            <a:r>
              <a:rPr lang="en-CA" dirty="0"/>
              <a:t>Shyamal Addanki</a:t>
            </a:r>
          </a:p>
          <a:p>
            <a:pPr algn="r"/>
            <a:r>
              <a:rPr lang="en-CA" dirty="0"/>
              <a:t>shyamal@silvermistconsulting.com</a:t>
            </a:r>
          </a:p>
        </p:txBody>
      </p:sp>
      <p:sp>
        <p:nvSpPr>
          <p:cNvPr id="18" name="Title 1">
            <a:extLst>
              <a:ext uri="{FF2B5EF4-FFF2-40B4-BE49-F238E27FC236}">
                <a16:creationId xmlns:a16="http://schemas.microsoft.com/office/drawing/2014/main" id="{239636D8-45CD-4202-B905-CF6FCB462D1D}"/>
              </a:ext>
            </a:extLst>
          </p:cNvPr>
          <p:cNvSpPr txBox="1">
            <a:spLocks/>
          </p:cNvSpPr>
          <p:nvPr/>
        </p:nvSpPr>
        <p:spPr>
          <a:xfrm>
            <a:off x="2711715" y="3748723"/>
            <a:ext cx="5630588" cy="1119758"/>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3200" dirty="0"/>
              <a:t>AIIM True North</a:t>
            </a:r>
            <a:br>
              <a:rPr lang="en-CA" sz="3200" dirty="0"/>
            </a:br>
            <a:r>
              <a:rPr lang="en-CA" sz="3200" dirty="0"/>
              <a:t>23 March 2022</a:t>
            </a:r>
          </a:p>
        </p:txBody>
      </p:sp>
    </p:spTree>
    <p:extLst>
      <p:ext uri="{BB962C8B-B14F-4D97-AF65-F5344CB8AC3E}">
        <p14:creationId xmlns:p14="http://schemas.microsoft.com/office/powerpoint/2010/main" val="3488335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B466C-AD99-4889-9548-AC18B3E3BD88}"/>
              </a:ext>
            </a:extLst>
          </p:cNvPr>
          <p:cNvSpPr>
            <a:spLocks noGrp="1"/>
          </p:cNvSpPr>
          <p:nvPr>
            <p:ph type="title"/>
          </p:nvPr>
        </p:nvSpPr>
        <p:spPr/>
        <p:txBody>
          <a:bodyPr/>
          <a:lstStyle/>
          <a:p>
            <a:r>
              <a:rPr lang="en-CA" dirty="0"/>
              <a:t>NOT accurate, NOT precise</a:t>
            </a:r>
          </a:p>
        </p:txBody>
      </p:sp>
      <p:pic>
        <p:nvPicPr>
          <p:cNvPr id="5" name="Picture 4" descr="Diagram&#10;&#10;Description automatically generated">
            <a:extLst>
              <a:ext uri="{FF2B5EF4-FFF2-40B4-BE49-F238E27FC236}">
                <a16:creationId xmlns:a16="http://schemas.microsoft.com/office/drawing/2014/main" id="{B54F5B6C-CC67-443D-B1DE-D64C7A83A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588" y="1839272"/>
            <a:ext cx="8116824" cy="4916424"/>
          </a:xfrm>
          <a:prstGeom prst="rect">
            <a:avLst/>
          </a:prstGeom>
        </p:spPr>
      </p:pic>
    </p:spTree>
    <p:extLst>
      <p:ext uri="{BB962C8B-B14F-4D97-AF65-F5344CB8AC3E}">
        <p14:creationId xmlns:p14="http://schemas.microsoft.com/office/powerpoint/2010/main" val="2178773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17F960-D87A-487A-BE87-70E49161087B}"/>
              </a:ext>
            </a:extLst>
          </p:cNvPr>
          <p:cNvPicPr>
            <a:picLocks noChangeAspect="1"/>
          </p:cNvPicPr>
          <p:nvPr/>
        </p:nvPicPr>
        <p:blipFill rotWithShape="1">
          <a:blip r:embed="rId2">
            <a:extLst>
              <a:ext uri="{28A0092B-C50C-407E-A947-70E740481C1C}">
                <a14:useLocalDpi xmlns:a14="http://schemas.microsoft.com/office/drawing/2010/main" val="0"/>
              </a:ext>
            </a:extLst>
          </a:blip>
          <a:srcRect r="11572"/>
          <a:stretch/>
        </p:blipFill>
        <p:spPr>
          <a:xfrm>
            <a:off x="0" y="0"/>
            <a:ext cx="10781159" cy="6858000"/>
          </a:xfrm>
          <a:prstGeom prst="rect">
            <a:avLst/>
          </a:prstGeom>
        </p:spPr>
      </p:pic>
    </p:spTree>
    <p:extLst>
      <p:ext uri="{BB962C8B-B14F-4D97-AF65-F5344CB8AC3E}">
        <p14:creationId xmlns:p14="http://schemas.microsoft.com/office/powerpoint/2010/main" val="3238923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A72302-A29F-49AA-A5FD-C8FB072E90D0}"/>
              </a:ext>
            </a:extLst>
          </p:cNvPr>
          <p:cNvPicPr>
            <a:picLocks noChangeAspect="1"/>
          </p:cNvPicPr>
          <p:nvPr/>
        </p:nvPicPr>
        <p:blipFill rotWithShape="1">
          <a:blip r:embed="rId2">
            <a:extLst>
              <a:ext uri="{28A0092B-C50C-407E-A947-70E740481C1C}">
                <a14:useLocalDpi xmlns:a14="http://schemas.microsoft.com/office/drawing/2010/main" val="0"/>
              </a:ext>
            </a:extLst>
          </a:blip>
          <a:srcRect r="11572"/>
          <a:stretch/>
        </p:blipFill>
        <p:spPr>
          <a:xfrm>
            <a:off x="0" y="0"/>
            <a:ext cx="10781159" cy="6858000"/>
          </a:xfrm>
          <a:prstGeom prst="rect">
            <a:avLst/>
          </a:prstGeom>
        </p:spPr>
      </p:pic>
      <p:sp>
        <p:nvSpPr>
          <p:cNvPr id="3" name="Rectangle 2">
            <a:extLst>
              <a:ext uri="{FF2B5EF4-FFF2-40B4-BE49-F238E27FC236}">
                <a16:creationId xmlns:a16="http://schemas.microsoft.com/office/drawing/2014/main" id="{C1C12908-BB07-41BB-A63C-DD73B427E4EE}"/>
              </a:ext>
            </a:extLst>
          </p:cNvPr>
          <p:cNvSpPr/>
          <p:nvPr/>
        </p:nvSpPr>
        <p:spPr>
          <a:xfrm>
            <a:off x="2288738" y="1034860"/>
            <a:ext cx="7545169" cy="490600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a:extLst>
              <a:ext uri="{FF2B5EF4-FFF2-40B4-BE49-F238E27FC236}">
                <a16:creationId xmlns:a16="http://schemas.microsoft.com/office/drawing/2014/main" id="{82B3243B-03C8-450C-82B8-CA69E92BDDD7}"/>
              </a:ext>
            </a:extLst>
          </p:cNvPr>
          <p:cNvSpPr txBox="1"/>
          <p:nvPr/>
        </p:nvSpPr>
        <p:spPr>
          <a:xfrm>
            <a:off x="4279826" y="3118284"/>
            <a:ext cx="1976637" cy="276999"/>
          </a:xfrm>
          <a:prstGeom prst="rect">
            <a:avLst/>
          </a:prstGeom>
          <a:noFill/>
        </p:spPr>
        <p:txBody>
          <a:bodyPr wrap="square" rtlCol="0">
            <a:spAutoFit/>
          </a:bodyPr>
          <a:lstStyle/>
          <a:p>
            <a:pPr marL="285750" indent="-285750">
              <a:buFont typeface="Arial" panose="020B0604020202020204" pitchFamily="34" charset="0"/>
              <a:buChar char="•"/>
            </a:pPr>
            <a:r>
              <a:rPr lang="en-CA" sz="1200" dirty="0"/>
              <a:t>Report Performance</a:t>
            </a:r>
          </a:p>
        </p:txBody>
      </p:sp>
      <p:sp>
        <p:nvSpPr>
          <p:cNvPr id="7" name="TextBox 6">
            <a:extLst>
              <a:ext uri="{FF2B5EF4-FFF2-40B4-BE49-F238E27FC236}">
                <a16:creationId xmlns:a16="http://schemas.microsoft.com/office/drawing/2014/main" id="{80C852EB-DC67-4791-BB29-67091034361E}"/>
              </a:ext>
            </a:extLst>
          </p:cNvPr>
          <p:cNvSpPr txBox="1"/>
          <p:nvPr/>
        </p:nvSpPr>
        <p:spPr>
          <a:xfrm>
            <a:off x="3766196" y="2324614"/>
            <a:ext cx="1976637" cy="276999"/>
          </a:xfrm>
          <a:prstGeom prst="rect">
            <a:avLst/>
          </a:prstGeom>
          <a:noFill/>
        </p:spPr>
        <p:txBody>
          <a:bodyPr wrap="square" rtlCol="0">
            <a:spAutoFit/>
          </a:bodyPr>
          <a:lstStyle/>
          <a:p>
            <a:pPr marL="285750" indent="-285750">
              <a:buFont typeface="Arial" panose="020B0604020202020204" pitchFamily="34" charset="0"/>
              <a:buChar char="•"/>
            </a:pPr>
            <a:r>
              <a:rPr lang="en-CA" sz="1200" dirty="0"/>
              <a:t>Request new hardware</a:t>
            </a:r>
          </a:p>
        </p:txBody>
      </p:sp>
      <p:sp>
        <p:nvSpPr>
          <p:cNvPr id="8" name="TextBox 7">
            <a:extLst>
              <a:ext uri="{FF2B5EF4-FFF2-40B4-BE49-F238E27FC236}">
                <a16:creationId xmlns:a16="http://schemas.microsoft.com/office/drawing/2014/main" id="{5BAB330F-9265-4748-BA7E-FE7FA3A2F42D}"/>
              </a:ext>
            </a:extLst>
          </p:cNvPr>
          <p:cNvSpPr txBox="1"/>
          <p:nvPr/>
        </p:nvSpPr>
        <p:spPr>
          <a:xfrm>
            <a:off x="3766196" y="3912808"/>
            <a:ext cx="1976637" cy="276999"/>
          </a:xfrm>
          <a:prstGeom prst="rect">
            <a:avLst/>
          </a:prstGeom>
          <a:noFill/>
        </p:spPr>
        <p:txBody>
          <a:bodyPr wrap="square" rtlCol="0">
            <a:spAutoFit/>
          </a:bodyPr>
          <a:lstStyle/>
          <a:p>
            <a:pPr marL="285750" indent="-285750">
              <a:buFont typeface="Arial" panose="020B0604020202020204" pitchFamily="34" charset="0"/>
              <a:buChar char="•"/>
            </a:pPr>
            <a:r>
              <a:rPr lang="en-CA" sz="1200" dirty="0"/>
              <a:t>Approve product design</a:t>
            </a:r>
          </a:p>
        </p:txBody>
      </p:sp>
      <p:sp>
        <p:nvSpPr>
          <p:cNvPr id="9" name="TextBox 8">
            <a:extLst>
              <a:ext uri="{FF2B5EF4-FFF2-40B4-BE49-F238E27FC236}">
                <a16:creationId xmlns:a16="http://schemas.microsoft.com/office/drawing/2014/main" id="{A806E811-489E-4187-87E9-ABFF467E5882}"/>
              </a:ext>
            </a:extLst>
          </p:cNvPr>
          <p:cNvSpPr txBox="1"/>
          <p:nvPr/>
        </p:nvSpPr>
        <p:spPr>
          <a:xfrm>
            <a:off x="5933561" y="2083424"/>
            <a:ext cx="1976637" cy="276999"/>
          </a:xfrm>
          <a:prstGeom prst="rect">
            <a:avLst/>
          </a:prstGeom>
          <a:noFill/>
        </p:spPr>
        <p:txBody>
          <a:bodyPr wrap="square" rtlCol="0">
            <a:spAutoFit/>
          </a:bodyPr>
          <a:lstStyle/>
          <a:p>
            <a:pPr marL="285750" indent="-285750">
              <a:buFont typeface="Arial" panose="020B0604020202020204" pitchFamily="34" charset="0"/>
              <a:buChar char="•"/>
            </a:pPr>
            <a:r>
              <a:rPr lang="en-CA" sz="1200" dirty="0"/>
              <a:t>Onboard new hire</a:t>
            </a:r>
          </a:p>
        </p:txBody>
      </p:sp>
      <p:sp>
        <p:nvSpPr>
          <p:cNvPr id="10" name="TextBox 9">
            <a:extLst>
              <a:ext uri="{FF2B5EF4-FFF2-40B4-BE49-F238E27FC236}">
                <a16:creationId xmlns:a16="http://schemas.microsoft.com/office/drawing/2014/main" id="{055FF77D-010D-4E26-9CA7-359F5ED9309F}"/>
              </a:ext>
            </a:extLst>
          </p:cNvPr>
          <p:cNvSpPr txBox="1"/>
          <p:nvPr/>
        </p:nvSpPr>
        <p:spPr>
          <a:xfrm>
            <a:off x="4279825" y="4583003"/>
            <a:ext cx="1976637" cy="461665"/>
          </a:xfrm>
          <a:prstGeom prst="rect">
            <a:avLst/>
          </a:prstGeom>
          <a:noFill/>
        </p:spPr>
        <p:txBody>
          <a:bodyPr wrap="square" rtlCol="0">
            <a:spAutoFit/>
          </a:bodyPr>
          <a:lstStyle/>
          <a:p>
            <a:pPr marL="285750" indent="-285750">
              <a:buFont typeface="Arial" panose="020B0604020202020204" pitchFamily="34" charset="0"/>
              <a:buChar char="•"/>
            </a:pPr>
            <a:r>
              <a:rPr lang="en-CA" sz="1200" dirty="0"/>
              <a:t>Request Component </a:t>
            </a:r>
            <a:r>
              <a:rPr lang="en-CA" sz="1200" dirty="0" err="1"/>
              <a:t>Resuply</a:t>
            </a:r>
            <a:endParaRPr lang="en-CA" sz="1200" dirty="0"/>
          </a:p>
        </p:txBody>
      </p:sp>
      <p:sp>
        <p:nvSpPr>
          <p:cNvPr id="12" name="TextBox 11">
            <a:extLst>
              <a:ext uri="{FF2B5EF4-FFF2-40B4-BE49-F238E27FC236}">
                <a16:creationId xmlns:a16="http://schemas.microsoft.com/office/drawing/2014/main" id="{1C9C4BDA-0651-46AA-B955-D8DB4A01C7CD}"/>
              </a:ext>
            </a:extLst>
          </p:cNvPr>
          <p:cNvSpPr txBox="1"/>
          <p:nvPr/>
        </p:nvSpPr>
        <p:spPr>
          <a:xfrm>
            <a:off x="7681826" y="1829187"/>
            <a:ext cx="1976637" cy="276999"/>
          </a:xfrm>
          <a:prstGeom prst="rect">
            <a:avLst/>
          </a:prstGeom>
          <a:noFill/>
        </p:spPr>
        <p:txBody>
          <a:bodyPr wrap="square" rtlCol="0">
            <a:spAutoFit/>
          </a:bodyPr>
          <a:lstStyle/>
          <a:p>
            <a:pPr marL="285750" indent="-285750">
              <a:buFont typeface="Arial" panose="020B0604020202020204" pitchFamily="34" charset="0"/>
              <a:buChar char="•"/>
            </a:pPr>
            <a:r>
              <a:rPr lang="en-CA" sz="1200" dirty="0"/>
              <a:t>Request Purchase Order</a:t>
            </a:r>
          </a:p>
        </p:txBody>
      </p:sp>
      <p:sp>
        <p:nvSpPr>
          <p:cNvPr id="13" name="TextBox 12">
            <a:extLst>
              <a:ext uri="{FF2B5EF4-FFF2-40B4-BE49-F238E27FC236}">
                <a16:creationId xmlns:a16="http://schemas.microsoft.com/office/drawing/2014/main" id="{25D480B7-21DE-4841-B61F-EDA8C5D86B12}"/>
              </a:ext>
            </a:extLst>
          </p:cNvPr>
          <p:cNvSpPr txBox="1"/>
          <p:nvPr/>
        </p:nvSpPr>
        <p:spPr>
          <a:xfrm>
            <a:off x="5978278" y="3409811"/>
            <a:ext cx="1976637" cy="276999"/>
          </a:xfrm>
          <a:prstGeom prst="rect">
            <a:avLst/>
          </a:prstGeom>
          <a:noFill/>
        </p:spPr>
        <p:txBody>
          <a:bodyPr wrap="square" rtlCol="0">
            <a:spAutoFit/>
          </a:bodyPr>
          <a:lstStyle/>
          <a:p>
            <a:pPr marL="285750" indent="-285750">
              <a:buFont typeface="Arial" panose="020B0604020202020204" pitchFamily="34" charset="0"/>
              <a:buChar char="•"/>
            </a:pPr>
            <a:r>
              <a:rPr lang="en-CA" sz="1200" dirty="0"/>
              <a:t>Request new software</a:t>
            </a:r>
          </a:p>
        </p:txBody>
      </p:sp>
      <p:sp>
        <p:nvSpPr>
          <p:cNvPr id="14" name="TextBox 13">
            <a:extLst>
              <a:ext uri="{FF2B5EF4-FFF2-40B4-BE49-F238E27FC236}">
                <a16:creationId xmlns:a16="http://schemas.microsoft.com/office/drawing/2014/main" id="{EC86AE21-6677-4E63-85D1-B9CC389F8599}"/>
              </a:ext>
            </a:extLst>
          </p:cNvPr>
          <p:cNvSpPr txBox="1"/>
          <p:nvPr/>
        </p:nvSpPr>
        <p:spPr>
          <a:xfrm>
            <a:off x="7570720" y="2843131"/>
            <a:ext cx="1976637" cy="461665"/>
          </a:xfrm>
          <a:prstGeom prst="rect">
            <a:avLst/>
          </a:prstGeom>
          <a:noFill/>
        </p:spPr>
        <p:txBody>
          <a:bodyPr wrap="square" rtlCol="0">
            <a:spAutoFit/>
          </a:bodyPr>
          <a:lstStyle/>
          <a:p>
            <a:pPr marL="285750" indent="-285750">
              <a:buFont typeface="Arial" panose="020B0604020202020204" pitchFamily="34" charset="0"/>
              <a:buChar char="•"/>
            </a:pPr>
            <a:r>
              <a:rPr lang="en-CA" sz="1200" dirty="0"/>
              <a:t>Qualify product for manufacturing</a:t>
            </a:r>
          </a:p>
        </p:txBody>
      </p:sp>
      <p:sp>
        <p:nvSpPr>
          <p:cNvPr id="16" name="Callout: Bent Line 15">
            <a:extLst>
              <a:ext uri="{FF2B5EF4-FFF2-40B4-BE49-F238E27FC236}">
                <a16:creationId xmlns:a16="http://schemas.microsoft.com/office/drawing/2014/main" id="{6C7BEDF3-8210-426A-ABB7-FBEC46BC7C67}"/>
              </a:ext>
            </a:extLst>
          </p:cNvPr>
          <p:cNvSpPr/>
          <p:nvPr/>
        </p:nvSpPr>
        <p:spPr>
          <a:xfrm>
            <a:off x="9692000" y="1189195"/>
            <a:ext cx="2173298" cy="276999"/>
          </a:xfrm>
          <a:prstGeom prst="borderCallout2">
            <a:avLst>
              <a:gd name="adj1" fmla="val 18750"/>
              <a:gd name="adj2" fmla="val -8333"/>
              <a:gd name="adj3" fmla="val 18750"/>
              <a:gd name="adj4" fmla="val -16667"/>
              <a:gd name="adj5" fmla="val 262729"/>
              <a:gd name="adj6" fmla="val -86474"/>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Less Process Risk</a:t>
            </a:r>
          </a:p>
        </p:txBody>
      </p:sp>
      <p:sp>
        <p:nvSpPr>
          <p:cNvPr id="17" name="Callout: Bent Line 16">
            <a:extLst>
              <a:ext uri="{FF2B5EF4-FFF2-40B4-BE49-F238E27FC236}">
                <a16:creationId xmlns:a16="http://schemas.microsoft.com/office/drawing/2014/main" id="{A03FCD36-B47F-4001-BD70-8B8E1DFA576F}"/>
              </a:ext>
            </a:extLst>
          </p:cNvPr>
          <p:cNvSpPr/>
          <p:nvPr/>
        </p:nvSpPr>
        <p:spPr>
          <a:xfrm flipH="1">
            <a:off x="768845" y="4734239"/>
            <a:ext cx="2332084" cy="276999"/>
          </a:xfrm>
          <a:prstGeom prst="borderCallout2">
            <a:avLst>
              <a:gd name="adj1" fmla="val 18750"/>
              <a:gd name="adj2" fmla="val -8333"/>
              <a:gd name="adj3" fmla="val 18750"/>
              <a:gd name="adj4" fmla="val -16667"/>
              <a:gd name="adj5" fmla="val -239354"/>
              <a:gd name="adj6" fmla="val -3317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Greater Process Risk</a:t>
            </a:r>
          </a:p>
        </p:txBody>
      </p:sp>
    </p:spTree>
    <p:extLst>
      <p:ext uri="{BB962C8B-B14F-4D97-AF65-F5344CB8AC3E}">
        <p14:creationId xmlns:p14="http://schemas.microsoft.com/office/powerpoint/2010/main" val="41901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8" grpId="0"/>
      <p:bldP spid="9" grpId="0"/>
      <p:bldP spid="10" grpId="0"/>
      <p:bldP spid="12" grpId="0"/>
      <p:bldP spid="13" grpId="0"/>
      <p:bldP spid="14" grpId="0"/>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Right 18">
            <a:extLst>
              <a:ext uri="{FF2B5EF4-FFF2-40B4-BE49-F238E27FC236}">
                <a16:creationId xmlns:a16="http://schemas.microsoft.com/office/drawing/2014/main" id="{F13E83ED-AC26-4B48-AA84-AFBC1237B6BD}"/>
              </a:ext>
            </a:extLst>
          </p:cNvPr>
          <p:cNvSpPr/>
          <p:nvPr/>
        </p:nvSpPr>
        <p:spPr>
          <a:xfrm>
            <a:off x="651430" y="2801652"/>
            <a:ext cx="10883897" cy="1177038"/>
          </a:xfrm>
          <a:prstGeom prst="rightArrow">
            <a:avLst>
              <a:gd name="adj1" fmla="val 89516"/>
              <a:gd name="adj2"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2400" dirty="0"/>
              <a:t>Strategic:</a:t>
            </a:r>
            <a:br>
              <a:rPr lang="en-CA" sz="2400" dirty="0"/>
            </a:br>
            <a:r>
              <a:rPr lang="en-CA" sz="2400" dirty="0"/>
              <a:t>Long-Term Risk</a:t>
            </a:r>
          </a:p>
        </p:txBody>
      </p:sp>
      <p:sp>
        <p:nvSpPr>
          <p:cNvPr id="2" name="Title 1">
            <a:extLst>
              <a:ext uri="{FF2B5EF4-FFF2-40B4-BE49-F238E27FC236}">
                <a16:creationId xmlns:a16="http://schemas.microsoft.com/office/drawing/2014/main" id="{AF4965C0-BF8C-4040-B4EC-F0565D334D99}"/>
              </a:ext>
            </a:extLst>
          </p:cNvPr>
          <p:cNvSpPr>
            <a:spLocks noGrp="1"/>
          </p:cNvSpPr>
          <p:nvPr>
            <p:ph type="title"/>
          </p:nvPr>
        </p:nvSpPr>
        <p:spPr/>
        <p:txBody>
          <a:bodyPr/>
          <a:lstStyle/>
          <a:p>
            <a:r>
              <a:rPr lang="en-CA" dirty="0"/>
              <a:t>Types of process risks</a:t>
            </a:r>
          </a:p>
        </p:txBody>
      </p:sp>
      <p:sp>
        <p:nvSpPr>
          <p:cNvPr id="7" name="Rectangle: Rounded Corners 6">
            <a:extLst>
              <a:ext uri="{FF2B5EF4-FFF2-40B4-BE49-F238E27FC236}">
                <a16:creationId xmlns:a16="http://schemas.microsoft.com/office/drawing/2014/main" id="{981C0FBE-341F-46FD-A38A-D7EE26A9A522}"/>
              </a:ext>
            </a:extLst>
          </p:cNvPr>
          <p:cNvSpPr/>
          <p:nvPr/>
        </p:nvSpPr>
        <p:spPr>
          <a:xfrm>
            <a:off x="7704300" y="3685420"/>
            <a:ext cx="3178851" cy="2243764"/>
          </a:xfrm>
          <a:prstGeom prst="roundRect">
            <a:avLst>
              <a:gd name="adj" fmla="val 521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dirty="0">
                <a:solidFill>
                  <a:schemeClr val="bg1"/>
                </a:solidFill>
              </a:rPr>
              <a:t>The processes are stable but not scalable for the company’s growth strategy</a:t>
            </a:r>
          </a:p>
        </p:txBody>
      </p:sp>
      <p:sp>
        <p:nvSpPr>
          <p:cNvPr id="20" name="Arrow: Right 19">
            <a:extLst>
              <a:ext uri="{FF2B5EF4-FFF2-40B4-BE49-F238E27FC236}">
                <a16:creationId xmlns:a16="http://schemas.microsoft.com/office/drawing/2014/main" id="{2D536675-36B6-40CA-96FE-651528357A1F}"/>
              </a:ext>
            </a:extLst>
          </p:cNvPr>
          <p:cNvSpPr/>
          <p:nvPr/>
        </p:nvSpPr>
        <p:spPr>
          <a:xfrm>
            <a:off x="651431" y="2440441"/>
            <a:ext cx="7363012" cy="1177038"/>
          </a:xfrm>
          <a:prstGeom prst="rightArrow">
            <a:avLst>
              <a:gd name="adj1" fmla="val 89516"/>
              <a:gd name="adj2"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2400" dirty="0"/>
              <a:t>Competitive: </a:t>
            </a:r>
            <a:br>
              <a:rPr lang="en-CA" sz="2400" dirty="0"/>
            </a:br>
            <a:r>
              <a:rPr lang="en-CA" sz="2400" dirty="0"/>
              <a:t>Medium-Term Risk</a:t>
            </a:r>
          </a:p>
        </p:txBody>
      </p:sp>
      <p:sp>
        <p:nvSpPr>
          <p:cNvPr id="21" name="Arrow: Right 20">
            <a:extLst>
              <a:ext uri="{FF2B5EF4-FFF2-40B4-BE49-F238E27FC236}">
                <a16:creationId xmlns:a16="http://schemas.microsoft.com/office/drawing/2014/main" id="{F4A6E758-E715-4CB8-8FA0-A5266311375E}"/>
              </a:ext>
            </a:extLst>
          </p:cNvPr>
          <p:cNvSpPr/>
          <p:nvPr/>
        </p:nvSpPr>
        <p:spPr>
          <a:xfrm>
            <a:off x="651432" y="2079230"/>
            <a:ext cx="4135718" cy="1177038"/>
          </a:xfrm>
          <a:prstGeom prst="rightArrow">
            <a:avLst>
              <a:gd name="adj1" fmla="val 89516"/>
              <a:gd name="adj2"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2400" dirty="0"/>
              <a:t>Operational: </a:t>
            </a:r>
            <a:br>
              <a:rPr lang="en-CA" sz="2400" dirty="0"/>
            </a:br>
            <a:r>
              <a:rPr lang="en-CA" sz="2400" dirty="0"/>
              <a:t>Short-Term Risk</a:t>
            </a:r>
          </a:p>
        </p:txBody>
      </p:sp>
      <p:sp>
        <p:nvSpPr>
          <p:cNvPr id="4" name="Rectangle: Rounded Corners 3">
            <a:extLst>
              <a:ext uri="{FF2B5EF4-FFF2-40B4-BE49-F238E27FC236}">
                <a16:creationId xmlns:a16="http://schemas.microsoft.com/office/drawing/2014/main" id="{501B1E19-57B4-40FD-BBB2-83E74C3E570D}"/>
              </a:ext>
            </a:extLst>
          </p:cNvPr>
          <p:cNvSpPr/>
          <p:nvPr/>
        </p:nvSpPr>
        <p:spPr>
          <a:xfrm>
            <a:off x="651433" y="3026666"/>
            <a:ext cx="3178850" cy="2247807"/>
          </a:xfrm>
          <a:prstGeom prst="roundRect">
            <a:avLst>
              <a:gd name="adj" fmla="val 523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dirty="0">
                <a:solidFill>
                  <a:schemeClr val="bg1"/>
                </a:solidFill>
              </a:rPr>
              <a:t>The process issues are current and cause daily operational problems.</a:t>
            </a:r>
          </a:p>
        </p:txBody>
      </p:sp>
      <p:sp>
        <p:nvSpPr>
          <p:cNvPr id="6" name="Rectangle: Rounded Corners 5">
            <a:extLst>
              <a:ext uri="{FF2B5EF4-FFF2-40B4-BE49-F238E27FC236}">
                <a16:creationId xmlns:a16="http://schemas.microsoft.com/office/drawing/2014/main" id="{A34913BF-CEF3-40A3-A5C5-B36D62A3DF2D}"/>
              </a:ext>
            </a:extLst>
          </p:cNvPr>
          <p:cNvSpPr/>
          <p:nvPr/>
        </p:nvSpPr>
        <p:spPr>
          <a:xfrm>
            <a:off x="4177866" y="3388106"/>
            <a:ext cx="3178851" cy="2247807"/>
          </a:xfrm>
          <a:prstGeom prst="roundRect">
            <a:avLst>
              <a:gd name="adj" fmla="val 55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dirty="0">
                <a:solidFill>
                  <a:schemeClr val="bg1"/>
                </a:solidFill>
              </a:rPr>
              <a:t>The processes are not optimized or digitized and impact company profits.</a:t>
            </a:r>
          </a:p>
        </p:txBody>
      </p:sp>
    </p:spTree>
    <p:extLst>
      <p:ext uri="{BB962C8B-B14F-4D97-AF65-F5344CB8AC3E}">
        <p14:creationId xmlns:p14="http://schemas.microsoft.com/office/powerpoint/2010/main" val="263927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20" grpId="0" animBg="1"/>
      <p:bldP spid="21" grpId="0" animBg="1"/>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5D8BA-CB76-4DFC-8E7C-22783B1A91C5}"/>
              </a:ext>
            </a:extLst>
          </p:cNvPr>
          <p:cNvSpPr>
            <a:spLocks noGrp="1"/>
          </p:cNvSpPr>
          <p:nvPr>
            <p:ph type="title"/>
          </p:nvPr>
        </p:nvSpPr>
        <p:spPr/>
        <p:txBody>
          <a:bodyPr/>
          <a:lstStyle/>
          <a:p>
            <a:r>
              <a:rPr lang="en-CA" dirty="0"/>
              <a:t>Quantitative result of a PRA workshop output</a:t>
            </a:r>
          </a:p>
        </p:txBody>
      </p:sp>
      <p:graphicFrame>
        <p:nvGraphicFramePr>
          <p:cNvPr id="12" name="Table 11">
            <a:extLst>
              <a:ext uri="{FF2B5EF4-FFF2-40B4-BE49-F238E27FC236}">
                <a16:creationId xmlns:a16="http://schemas.microsoft.com/office/drawing/2014/main" id="{2DFFF9BB-5733-446B-9E00-F7A3F539C5ED}"/>
              </a:ext>
            </a:extLst>
          </p:cNvPr>
          <p:cNvGraphicFramePr>
            <a:graphicFrameLocks noGrp="1"/>
          </p:cNvGraphicFramePr>
          <p:nvPr>
            <p:extLst>
              <p:ext uri="{D42A27DB-BD31-4B8C-83A1-F6EECF244321}">
                <p14:modId xmlns:p14="http://schemas.microsoft.com/office/powerpoint/2010/main" val="1925600253"/>
              </p:ext>
            </p:extLst>
          </p:nvPr>
        </p:nvGraphicFramePr>
        <p:xfrm>
          <a:off x="838199" y="1861844"/>
          <a:ext cx="10317480" cy="4107881"/>
        </p:xfrm>
        <a:graphic>
          <a:graphicData uri="http://schemas.openxmlformats.org/drawingml/2006/table">
            <a:tbl>
              <a:tblPr/>
              <a:tblGrid>
                <a:gridCol w="1354360">
                  <a:extLst>
                    <a:ext uri="{9D8B030D-6E8A-4147-A177-3AD203B41FA5}">
                      <a16:colId xmlns:a16="http://schemas.microsoft.com/office/drawing/2014/main" val="1751834982"/>
                    </a:ext>
                  </a:extLst>
                </a:gridCol>
                <a:gridCol w="2358716">
                  <a:extLst>
                    <a:ext uri="{9D8B030D-6E8A-4147-A177-3AD203B41FA5}">
                      <a16:colId xmlns:a16="http://schemas.microsoft.com/office/drawing/2014/main" val="1618372266"/>
                    </a:ext>
                  </a:extLst>
                </a:gridCol>
                <a:gridCol w="669571">
                  <a:extLst>
                    <a:ext uri="{9D8B030D-6E8A-4147-A177-3AD203B41FA5}">
                      <a16:colId xmlns:a16="http://schemas.microsoft.com/office/drawing/2014/main" val="3817026718"/>
                    </a:ext>
                  </a:extLst>
                </a:gridCol>
                <a:gridCol w="669571">
                  <a:extLst>
                    <a:ext uri="{9D8B030D-6E8A-4147-A177-3AD203B41FA5}">
                      <a16:colId xmlns:a16="http://schemas.microsoft.com/office/drawing/2014/main" val="1944562616"/>
                    </a:ext>
                  </a:extLst>
                </a:gridCol>
                <a:gridCol w="669571">
                  <a:extLst>
                    <a:ext uri="{9D8B030D-6E8A-4147-A177-3AD203B41FA5}">
                      <a16:colId xmlns:a16="http://schemas.microsoft.com/office/drawing/2014/main" val="1812816173"/>
                    </a:ext>
                  </a:extLst>
                </a:gridCol>
                <a:gridCol w="669571">
                  <a:extLst>
                    <a:ext uri="{9D8B030D-6E8A-4147-A177-3AD203B41FA5}">
                      <a16:colId xmlns:a16="http://schemas.microsoft.com/office/drawing/2014/main" val="2325005634"/>
                    </a:ext>
                  </a:extLst>
                </a:gridCol>
                <a:gridCol w="669571">
                  <a:extLst>
                    <a:ext uri="{9D8B030D-6E8A-4147-A177-3AD203B41FA5}">
                      <a16:colId xmlns:a16="http://schemas.microsoft.com/office/drawing/2014/main" val="1893590580"/>
                    </a:ext>
                  </a:extLst>
                </a:gridCol>
                <a:gridCol w="623918">
                  <a:extLst>
                    <a:ext uri="{9D8B030D-6E8A-4147-A177-3AD203B41FA5}">
                      <a16:colId xmlns:a16="http://schemas.microsoft.com/office/drawing/2014/main" val="1521523402"/>
                    </a:ext>
                  </a:extLst>
                </a:gridCol>
                <a:gridCol w="623918">
                  <a:extLst>
                    <a:ext uri="{9D8B030D-6E8A-4147-A177-3AD203B41FA5}">
                      <a16:colId xmlns:a16="http://schemas.microsoft.com/office/drawing/2014/main" val="3676328646"/>
                    </a:ext>
                  </a:extLst>
                </a:gridCol>
                <a:gridCol w="669571">
                  <a:extLst>
                    <a:ext uri="{9D8B030D-6E8A-4147-A177-3AD203B41FA5}">
                      <a16:colId xmlns:a16="http://schemas.microsoft.com/office/drawing/2014/main" val="3141124146"/>
                    </a:ext>
                  </a:extLst>
                </a:gridCol>
                <a:gridCol w="669571">
                  <a:extLst>
                    <a:ext uri="{9D8B030D-6E8A-4147-A177-3AD203B41FA5}">
                      <a16:colId xmlns:a16="http://schemas.microsoft.com/office/drawing/2014/main" val="417307573"/>
                    </a:ext>
                  </a:extLst>
                </a:gridCol>
                <a:gridCol w="669571">
                  <a:extLst>
                    <a:ext uri="{9D8B030D-6E8A-4147-A177-3AD203B41FA5}">
                      <a16:colId xmlns:a16="http://schemas.microsoft.com/office/drawing/2014/main" val="3036931385"/>
                    </a:ext>
                  </a:extLst>
                </a:gridCol>
              </a:tblGrid>
              <a:tr h="489026">
                <a:tc>
                  <a:txBody>
                    <a:bodyPr/>
                    <a:lstStyle/>
                    <a:p>
                      <a:pPr algn="l" fontAlgn="ctr"/>
                      <a:r>
                        <a:rPr lang="en-CA" sz="1400" b="1" i="0" u="none" strike="noStrike" dirty="0">
                          <a:solidFill>
                            <a:srgbClr val="FFFFFF"/>
                          </a:solidFill>
                          <a:effectLst/>
                          <a:latin typeface="Calibri" panose="020F0502020204030204" pitchFamily="34" charset="0"/>
                        </a:rPr>
                        <a:t>Process Number</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ctr"/>
                      <a:r>
                        <a:rPr lang="en-CA" sz="1400" b="1" i="0" u="none" strike="noStrike">
                          <a:solidFill>
                            <a:srgbClr val="FFFFFF"/>
                          </a:solidFill>
                          <a:effectLst/>
                          <a:latin typeface="Calibri" panose="020F0502020204030204" pitchFamily="34" charset="0"/>
                        </a:rPr>
                        <a:t>Process Name</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CA" sz="1400" b="1" i="0" u="none" strike="noStrike">
                          <a:solidFill>
                            <a:srgbClr val="FFFFFF"/>
                          </a:solidFill>
                          <a:effectLst/>
                          <a:latin typeface="Calibri" panose="020F0502020204030204" pitchFamily="34" charset="0"/>
                        </a:rPr>
                        <a:t>Doc vers</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CA" sz="1400" b="1" i="0" u="none" strike="noStrike">
                          <a:solidFill>
                            <a:srgbClr val="FFFFFF"/>
                          </a:solidFill>
                          <a:effectLst/>
                          <a:latin typeface="Calibri" panose="020F0502020204030204" pitchFamily="34" charset="0"/>
                        </a:rPr>
                        <a:t>Steps</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CA" sz="1400" b="1" i="0" u="none" strike="noStrike">
                          <a:solidFill>
                            <a:srgbClr val="FFFFFF"/>
                          </a:solidFill>
                          <a:effectLst/>
                          <a:latin typeface="Calibri" panose="020F0502020204030204" pitchFamily="34" charset="0"/>
                        </a:rPr>
                        <a:t>A score</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CA" sz="1400" b="1" i="0" u="none" strike="noStrike">
                          <a:solidFill>
                            <a:srgbClr val="FFFFFF"/>
                          </a:solidFill>
                          <a:effectLst/>
                          <a:latin typeface="Calibri" panose="020F0502020204030204" pitchFamily="34" charset="0"/>
                        </a:rPr>
                        <a:t>Final states</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CA" sz="1400" b="1" i="0" u="none" strike="noStrike">
                          <a:solidFill>
                            <a:srgbClr val="FFFFFF"/>
                          </a:solidFill>
                          <a:effectLst/>
                          <a:latin typeface="Calibri" panose="020F0502020204030204" pitchFamily="34" charset="0"/>
                        </a:rPr>
                        <a:t>P score</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CA" sz="1400" b="1" i="0" u="none" strike="noStrike" dirty="0">
                          <a:solidFill>
                            <a:srgbClr val="FFFFFF"/>
                          </a:solidFill>
                          <a:effectLst/>
                          <a:latin typeface="Calibri" panose="020F0502020204030204" pitchFamily="34" charset="0"/>
                        </a:rPr>
                        <a:t>Acc Ind</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CA" sz="1400" b="1" i="0" u="none" strike="noStrike" dirty="0">
                          <a:solidFill>
                            <a:srgbClr val="FFFFFF"/>
                          </a:solidFill>
                          <a:effectLst/>
                          <a:latin typeface="Calibri" panose="020F0502020204030204" pitchFamily="34" charset="0"/>
                        </a:rPr>
                        <a:t>Pre Ind</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CA" sz="1400" b="1" i="0" u="none" strike="noStrike" dirty="0">
                          <a:solidFill>
                            <a:srgbClr val="FFFFFF"/>
                          </a:solidFill>
                          <a:effectLst/>
                          <a:latin typeface="Calibri" panose="020F0502020204030204" pitchFamily="34" charset="0"/>
                        </a:rPr>
                        <a:t>ST Risk</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CA" sz="1400" b="1" i="0" u="none" strike="noStrike">
                          <a:solidFill>
                            <a:srgbClr val="FFFFFF"/>
                          </a:solidFill>
                          <a:effectLst/>
                          <a:latin typeface="Calibri" panose="020F0502020204030204" pitchFamily="34" charset="0"/>
                        </a:rPr>
                        <a:t>MT Risk</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CA" sz="1400" b="1" i="0" u="none" strike="noStrike" dirty="0">
                          <a:solidFill>
                            <a:srgbClr val="FFFFFF"/>
                          </a:solidFill>
                          <a:effectLst/>
                          <a:latin typeface="Calibri" panose="020F0502020204030204" pitchFamily="34" charset="0"/>
                        </a:rPr>
                        <a:t>LT Risk</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540234496"/>
                  </a:ext>
                </a:extLst>
              </a:tr>
              <a:tr h="327546">
                <a:tc>
                  <a:txBody>
                    <a:bodyPr/>
                    <a:lstStyle/>
                    <a:p>
                      <a:pPr algn="l" fontAlgn="b"/>
                      <a:r>
                        <a:rPr lang="en-CA" sz="1400" b="0" i="0" u="none" strike="noStrike">
                          <a:solidFill>
                            <a:srgbClr val="000000"/>
                          </a:solidFill>
                          <a:effectLst/>
                          <a:latin typeface="Calibri" panose="020F0502020204030204" pitchFamily="34" charset="0"/>
                        </a:rPr>
                        <a:t>UG-HR201</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CA" sz="1400" b="0" i="0" u="none" strike="noStrike">
                          <a:solidFill>
                            <a:srgbClr val="000000"/>
                          </a:solidFill>
                          <a:effectLst/>
                          <a:latin typeface="Calibri" panose="020F0502020204030204" pitchFamily="34" charset="0"/>
                        </a:rPr>
                        <a:t>Onboard Employee</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2.6</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15</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22</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1</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1</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CA" sz="1400" b="1" i="0" u="none" strike="noStrike" dirty="0">
                          <a:solidFill>
                            <a:srgbClr val="000000"/>
                          </a:solidFill>
                          <a:effectLst/>
                          <a:latin typeface="Calibri" panose="020F0502020204030204" pitchFamily="34" charset="0"/>
                        </a:rPr>
                        <a:t>0.533</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CA" sz="1400" b="1" i="0" u="none" strike="noStrike">
                          <a:solidFill>
                            <a:srgbClr val="000000"/>
                          </a:solidFill>
                          <a:effectLst/>
                          <a:latin typeface="Calibri" panose="020F0502020204030204" pitchFamily="34" charset="0"/>
                        </a:rPr>
                        <a:t>1.000</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X</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463520118"/>
                  </a:ext>
                </a:extLst>
              </a:tr>
              <a:tr h="329307">
                <a:tc>
                  <a:txBody>
                    <a:bodyPr/>
                    <a:lstStyle/>
                    <a:p>
                      <a:pPr algn="l" fontAlgn="b"/>
                      <a:r>
                        <a:rPr lang="en-CA" sz="1400" b="0" i="0" u="none" strike="noStrike">
                          <a:solidFill>
                            <a:srgbClr val="000000"/>
                          </a:solidFill>
                          <a:effectLst/>
                          <a:latin typeface="Calibri" panose="020F0502020204030204" pitchFamily="34" charset="0"/>
                        </a:rPr>
                        <a:t>UG-HR236</a:t>
                      </a:r>
                    </a:p>
                  </a:txBody>
                  <a:tcPr marL="4763" marR="4763" marT="4763" marB="0" anchor="ctr">
                    <a:lnL>
                      <a:noFill/>
                    </a:lnL>
                    <a:lnR>
                      <a:noFill/>
                    </a:lnR>
                    <a:lnT>
                      <a:noFill/>
                    </a:lnT>
                    <a:lnB>
                      <a:noFill/>
                    </a:lnB>
                  </a:tcPr>
                </a:tc>
                <a:tc>
                  <a:txBody>
                    <a:bodyPr/>
                    <a:lstStyle/>
                    <a:p>
                      <a:pPr algn="l" fontAlgn="b"/>
                      <a:r>
                        <a:rPr lang="en-CA" sz="1400" b="0" i="0" u="none" strike="noStrike">
                          <a:solidFill>
                            <a:srgbClr val="000000"/>
                          </a:solidFill>
                          <a:effectLst/>
                          <a:latin typeface="Calibri" panose="020F0502020204030204" pitchFamily="34" charset="0"/>
                        </a:rPr>
                        <a:t>Approve Vacation Request</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1.2</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7</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9</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2</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3</a:t>
                      </a:r>
                    </a:p>
                  </a:txBody>
                  <a:tcPr marL="4763" marR="4763" marT="4763" marB="0" anchor="ctr">
                    <a:lnL>
                      <a:noFill/>
                    </a:lnL>
                    <a:lnR>
                      <a:noFill/>
                    </a:lnR>
                    <a:lnT>
                      <a:noFill/>
                    </a:lnT>
                    <a:lnB>
                      <a:noFill/>
                    </a:lnB>
                  </a:tcPr>
                </a:tc>
                <a:tc>
                  <a:txBody>
                    <a:bodyPr/>
                    <a:lstStyle/>
                    <a:p>
                      <a:pPr algn="ctr" fontAlgn="b"/>
                      <a:r>
                        <a:rPr lang="en-CA" sz="1400" b="1" i="0" u="none" strike="noStrike" dirty="0">
                          <a:solidFill>
                            <a:srgbClr val="000000"/>
                          </a:solidFill>
                          <a:effectLst/>
                          <a:latin typeface="Calibri" panose="020F0502020204030204" pitchFamily="34" charset="0"/>
                        </a:rPr>
                        <a:t>0.714</a:t>
                      </a:r>
                    </a:p>
                  </a:txBody>
                  <a:tcPr marL="4763" marR="4763" marT="4763" marB="0" anchor="ctr">
                    <a:lnL>
                      <a:noFill/>
                    </a:lnL>
                    <a:lnR>
                      <a:noFill/>
                    </a:lnR>
                    <a:lnT>
                      <a:noFill/>
                    </a:lnT>
                    <a:lnB>
                      <a:noFill/>
                    </a:lnB>
                  </a:tcPr>
                </a:tc>
                <a:tc>
                  <a:txBody>
                    <a:bodyPr/>
                    <a:lstStyle/>
                    <a:p>
                      <a:pPr algn="ctr" fontAlgn="b"/>
                      <a:r>
                        <a:rPr lang="en-CA" sz="1400" b="1" i="0" u="none" strike="noStrike">
                          <a:solidFill>
                            <a:srgbClr val="000000"/>
                          </a:solidFill>
                          <a:effectLst/>
                          <a:latin typeface="Calibri" panose="020F0502020204030204" pitchFamily="34" charset="0"/>
                        </a:rPr>
                        <a:t>0.500</a:t>
                      </a:r>
                    </a:p>
                  </a:txBody>
                  <a:tcPr marL="4763" marR="4763" marT="4763" marB="0" anchor="ctr">
                    <a:lnL>
                      <a:noFill/>
                    </a:lnL>
                    <a:lnR>
                      <a:noFill/>
                    </a:lnR>
                    <a:lnT>
                      <a:noFill/>
                    </a:lnT>
                    <a:lnB>
                      <a:noFill/>
                    </a:lnB>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4763" marR="4763" marT="4763" marB="0" anchor="ctr">
                    <a:lnL>
                      <a:noFill/>
                    </a:lnL>
                    <a:lnR>
                      <a:noFill/>
                    </a:lnR>
                    <a:lnT>
                      <a:noFill/>
                    </a:lnT>
                    <a:lnB>
                      <a:noFill/>
                    </a:lnB>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4763" marR="4763" marT="4763" marB="0" anchor="ctr">
                    <a:lnL>
                      <a:noFill/>
                    </a:lnL>
                    <a:lnR>
                      <a:noFill/>
                    </a:lnR>
                    <a:lnT>
                      <a:noFill/>
                    </a:lnT>
                    <a:lnB>
                      <a:noFill/>
                    </a:lnB>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4763" marR="4763" marT="4763" marB="0" anchor="ctr">
                    <a:lnL>
                      <a:noFill/>
                    </a:lnL>
                    <a:lnR>
                      <a:noFill/>
                    </a:lnR>
                    <a:lnT>
                      <a:noFill/>
                    </a:lnT>
                    <a:lnB>
                      <a:noFill/>
                    </a:lnB>
                  </a:tcPr>
                </a:tc>
                <a:extLst>
                  <a:ext uri="{0D108BD9-81ED-4DB2-BD59-A6C34878D82A}">
                    <a16:rowId xmlns:a16="http://schemas.microsoft.com/office/drawing/2014/main" val="2159615479"/>
                  </a:ext>
                </a:extLst>
              </a:tr>
              <a:tr h="329307">
                <a:tc>
                  <a:txBody>
                    <a:bodyPr/>
                    <a:lstStyle/>
                    <a:p>
                      <a:pPr algn="l" fontAlgn="b"/>
                      <a:r>
                        <a:rPr lang="en-CA" sz="1400" b="0" i="0" u="none" strike="noStrike">
                          <a:solidFill>
                            <a:srgbClr val="000000"/>
                          </a:solidFill>
                          <a:effectLst/>
                          <a:latin typeface="Calibri" panose="020F0502020204030204" pitchFamily="34" charset="0"/>
                        </a:rPr>
                        <a:t>UG-HR277</a:t>
                      </a:r>
                    </a:p>
                  </a:txBody>
                  <a:tcPr marL="4763" marR="4763" marT="4763" marB="0" anchor="ctr">
                    <a:lnL>
                      <a:noFill/>
                    </a:lnL>
                    <a:lnR>
                      <a:noFill/>
                    </a:lnR>
                    <a:lnT>
                      <a:noFill/>
                    </a:lnT>
                    <a:lnB>
                      <a:noFill/>
                    </a:lnB>
                    <a:solidFill>
                      <a:srgbClr val="D9D9D9"/>
                    </a:solidFill>
                  </a:tcPr>
                </a:tc>
                <a:tc>
                  <a:txBody>
                    <a:bodyPr/>
                    <a:lstStyle/>
                    <a:p>
                      <a:pPr algn="l" fontAlgn="b"/>
                      <a:r>
                        <a:rPr lang="en-CA" sz="1400" b="0" i="0" u="none" strike="noStrike">
                          <a:solidFill>
                            <a:srgbClr val="000000"/>
                          </a:solidFill>
                          <a:effectLst/>
                          <a:latin typeface="Calibri" panose="020F0502020204030204" pitchFamily="34" charset="0"/>
                        </a:rPr>
                        <a:t>Review Employee Performance</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dirty="0">
                          <a:solidFill>
                            <a:srgbClr val="000000"/>
                          </a:solidFill>
                          <a:effectLst/>
                          <a:latin typeface="Calibri" panose="020F0502020204030204" pitchFamily="34" charset="0"/>
                        </a:rPr>
                        <a:t>3.4</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4</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3</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1</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1</a:t>
                      </a:r>
                    </a:p>
                  </a:txBody>
                  <a:tcPr marL="4763" marR="4763" marT="4763" marB="0" anchor="ctr">
                    <a:lnL>
                      <a:noFill/>
                    </a:lnL>
                    <a:lnR>
                      <a:noFill/>
                    </a:lnR>
                    <a:lnT>
                      <a:noFill/>
                    </a:lnT>
                    <a:lnB>
                      <a:noFill/>
                    </a:lnB>
                    <a:solidFill>
                      <a:srgbClr val="D9D9D9"/>
                    </a:solidFill>
                  </a:tcPr>
                </a:tc>
                <a:tc>
                  <a:txBody>
                    <a:bodyPr/>
                    <a:lstStyle/>
                    <a:p>
                      <a:pPr algn="ctr" fontAlgn="b"/>
                      <a:r>
                        <a:rPr lang="en-CA" sz="1400" b="1" i="0" u="none" strike="noStrike">
                          <a:solidFill>
                            <a:srgbClr val="000000"/>
                          </a:solidFill>
                          <a:effectLst/>
                          <a:latin typeface="Calibri" panose="020F0502020204030204" pitchFamily="34" charset="0"/>
                        </a:rPr>
                        <a:t>0.750</a:t>
                      </a:r>
                    </a:p>
                  </a:txBody>
                  <a:tcPr marL="4763" marR="4763" marT="4763" marB="0" anchor="ctr">
                    <a:lnL>
                      <a:noFill/>
                    </a:lnL>
                    <a:lnR>
                      <a:noFill/>
                    </a:lnR>
                    <a:lnT>
                      <a:noFill/>
                    </a:lnT>
                    <a:lnB>
                      <a:noFill/>
                    </a:lnB>
                    <a:solidFill>
                      <a:srgbClr val="D9D9D9"/>
                    </a:solidFill>
                  </a:tcPr>
                </a:tc>
                <a:tc>
                  <a:txBody>
                    <a:bodyPr/>
                    <a:lstStyle/>
                    <a:p>
                      <a:pPr algn="ctr" fontAlgn="b"/>
                      <a:r>
                        <a:rPr lang="en-CA" sz="1400" b="1" i="0" u="none" strike="noStrike">
                          <a:solidFill>
                            <a:srgbClr val="000000"/>
                          </a:solidFill>
                          <a:effectLst/>
                          <a:latin typeface="Calibri" panose="020F0502020204030204" pitchFamily="34" charset="0"/>
                        </a:rPr>
                        <a:t>1.000</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X</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X</a:t>
                      </a:r>
                    </a:p>
                  </a:txBody>
                  <a:tcPr marL="4763" marR="4763" marT="4763" marB="0" anchor="ctr">
                    <a:lnL>
                      <a:noFill/>
                    </a:lnL>
                    <a:lnR>
                      <a:noFill/>
                    </a:lnR>
                    <a:lnT>
                      <a:noFill/>
                    </a:lnT>
                    <a:lnB>
                      <a:noFill/>
                    </a:lnB>
                    <a:solidFill>
                      <a:srgbClr val="D9D9D9"/>
                    </a:solidFill>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4763" marR="4763" marT="4763" marB="0" anchor="ctr">
                    <a:lnL>
                      <a:noFill/>
                    </a:lnL>
                    <a:lnR>
                      <a:noFill/>
                    </a:lnR>
                    <a:lnT>
                      <a:noFill/>
                    </a:lnT>
                    <a:lnB>
                      <a:noFill/>
                    </a:lnB>
                    <a:solidFill>
                      <a:srgbClr val="D9D9D9"/>
                    </a:solidFill>
                  </a:tcPr>
                </a:tc>
                <a:extLst>
                  <a:ext uri="{0D108BD9-81ED-4DB2-BD59-A6C34878D82A}">
                    <a16:rowId xmlns:a16="http://schemas.microsoft.com/office/drawing/2014/main" val="3677713876"/>
                  </a:ext>
                </a:extLst>
              </a:tr>
              <a:tr h="329307">
                <a:tc>
                  <a:txBody>
                    <a:bodyPr/>
                    <a:lstStyle/>
                    <a:p>
                      <a:pPr algn="l" fontAlgn="b"/>
                      <a:r>
                        <a:rPr lang="en-CA" sz="1400" b="0" i="0" u="none" strike="noStrike">
                          <a:solidFill>
                            <a:srgbClr val="000000"/>
                          </a:solidFill>
                          <a:effectLst/>
                          <a:latin typeface="Calibri" panose="020F0502020204030204" pitchFamily="34" charset="0"/>
                        </a:rPr>
                        <a:t>UG-PR734</a:t>
                      </a:r>
                    </a:p>
                  </a:txBody>
                  <a:tcPr marL="4763" marR="4763" marT="4763" marB="0" anchor="ctr">
                    <a:lnL>
                      <a:noFill/>
                    </a:lnL>
                    <a:lnR>
                      <a:noFill/>
                    </a:lnR>
                    <a:lnT>
                      <a:noFill/>
                    </a:lnT>
                    <a:lnB>
                      <a:noFill/>
                    </a:lnB>
                  </a:tcPr>
                </a:tc>
                <a:tc>
                  <a:txBody>
                    <a:bodyPr/>
                    <a:lstStyle/>
                    <a:p>
                      <a:pPr algn="l" fontAlgn="b"/>
                      <a:r>
                        <a:rPr lang="en-CA" sz="1400" b="0" i="0" u="none" strike="noStrike">
                          <a:solidFill>
                            <a:srgbClr val="000000"/>
                          </a:solidFill>
                          <a:effectLst/>
                          <a:latin typeface="Calibri" panose="020F0502020204030204" pitchFamily="34" charset="0"/>
                        </a:rPr>
                        <a:t>Accuire New Component</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3.1</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14</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17</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2</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3</a:t>
                      </a:r>
                    </a:p>
                  </a:txBody>
                  <a:tcPr marL="4763" marR="4763" marT="4763" marB="0" anchor="ctr">
                    <a:lnL>
                      <a:noFill/>
                    </a:lnL>
                    <a:lnR>
                      <a:noFill/>
                    </a:lnR>
                    <a:lnT>
                      <a:noFill/>
                    </a:lnT>
                    <a:lnB>
                      <a:noFill/>
                    </a:lnB>
                  </a:tcPr>
                </a:tc>
                <a:tc>
                  <a:txBody>
                    <a:bodyPr/>
                    <a:lstStyle/>
                    <a:p>
                      <a:pPr algn="ctr" fontAlgn="b"/>
                      <a:r>
                        <a:rPr lang="en-CA" sz="1400" b="1" i="0" u="none" strike="noStrike" dirty="0">
                          <a:solidFill>
                            <a:srgbClr val="000000"/>
                          </a:solidFill>
                          <a:effectLst/>
                          <a:latin typeface="Calibri" panose="020F0502020204030204" pitchFamily="34" charset="0"/>
                        </a:rPr>
                        <a:t>0.786</a:t>
                      </a:r>
                    </a:p>
                  </a:txBody>
                  <a:tcPr marL="4763" marR="4763" marT="4763" marB="0" anchor="ctr">
                    <a:lnL>
                      <a:noFill/>
                    </a:lnL>
                    <a:lnR>
                      <a:noFill/>
                    </a:lnR>
                    <a:lnT>
                      <a:noFill/>
                    </a:lnT>
                    <a:lnB>
                      <a:noFill/>
                    </a:lnB>
                  </a:tcPr>
                </a:tc>
                <a:tc>
                  <a:txBody>
                    <a:bodyPr/>
                    <a:lstStyle/>
                    <a:p>
                      <a:pPr algn="ctr" fontAlgn="b"/>
                      <a:r>
                        <a:rPr lang="en-CA" sz="1400" b="1" i="0" u="none" strike="noStrike">
                          <a:solidFill>
                            <a:srgbClr val="000000"/>
                          </a:solidFill>
                          <a:effectLst/>
                          <a:latin typeface="Calibri" panose="020F0502020204030204" pitchFamily="34" charset="0"/>
                        </a:rPr>
                        <a:t>0.500</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X</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X</a:t>
                      </a:r>
                    </a:p>
                  </a:txBody>
                  <a:tcPr marL="4763" marR="4763" marT="4763" marB="0" anchor="ctr">
                    <a:lnL>
                      <a:noFill/>
                    </a:lnL>
                    <a:lnR>
                      <a:noFill/>
                    </a:lnR>
                    <a:lnT>
                      <a:noFill/>
                    </a:lnT>
                    <a:lnB>
                      <a:noFill/>
                    </a:lnB>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4763" marR="4763" marT="4763" marB="0" anchor="ctr">
                    <a:lnL>
                      <a:noFill/>
                    </a:lnL>
                    <a:lnR>
                      <a:noFill/>
                    </a:lnR>
                    <a:lnT>
                      <a:noFill/>
                    </a:lnT>
                    <a:lnB>
                      <a:noFill/>
                    </a:lnB>
                  </a:tcPr>
                </a:tc>
                <a:extLst>
                  <a:ext uri="{0D108BD9-81ED-4DB2-BD59-A6C34878D82A}">
                    <a16:rowId xmlns:a16="http://schemas.microsoft.com/office/drawing/2014/main" val="136833629"/>
                  </a:ext>
                </a:extLst>
              </a:tr>
              <a:tr h="327546">
                <a:tc>
                  <a:txBody>
                    <a:bodyPr/>
                    <a:lstStyle/>
                    <a:p>
                      <a:pPr algn="l" fontAlgn="b"/>
                      <a:r>
                        <a:rPr lang="en-CA" sz="1400" b="0" i="0" u="none" strike="noStrike">
                          <a:solidFill>
                            <a:srgbClr val="000000"/>
                          </a:solidFill>
                          <a:effectLst/>
                          <a:latin typeface="Calibri" panose="020F0502020204030204" pitchFamily="34" charset="0"/>
                        </a:rPr>
                        <a:t>UG-PR712</a:t>
                      </a:r>
                    </a:p>
                  </a:txBody>
                  <a:tcPr marL="4763" marR="4763" marT="4763" marB="0" anchor="ctr">
                    <a:lnL>
                      <a:noFill/>
                    </a:lnL>
                    <a:lnR>
                      <a:noFill/>
                    </a:lnR>
                    <a:lnT>
                      <a:noFill/>
                    </a:lnT>
                    <a:lnB>
                      <a:noFill/>
                    </a:lnB>
                    <a:solidFill>
                      <a:srgbClr val="D9D9D9"/>
                    </a:solidFill>
                  </a:tcPr>
                </a:tc>
                <a:tc>
                  <a:txBody>
                    <a:bodyPr/>
                    <a:lstStyle/>
                    <a:p>
                      <a:pPr algn="l" fontAlgn="b"/>
                      <a:r>
                        <a:rPr lang="en-CA" sz="1400" b="0" i="0" u="none" strike="noStrike">
                          <a:solidFill>
                            <a:srgbClr val="000000"/>
                          </a:solidFill>
                          <a:effectLst/>
                          <a:latin typeface="Calibri" panose="020F0502020204030204" pitchFamily="34" charset="0"/>
                        </a:rPr>
                        <a:t>Qualify Suppier</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4.2</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17</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12</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3</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2</a:t>
                      </a:r>
                    </a:p>
                  </a:txBody>
                  <a:tcPr marL="4763" marR="4763" marT="4763" marB="0" anchor="ctr">
                    <a:lnL>
                      <a:noFill/>
                    </a:lnL>
                    <a:lnR>
                      <a:noFill/>
                    </a:lnR>
                    <a:lnT>
                      <a:noFill/>
                    </a:lnT>
                    <a:lnB>
                      <a:noFill/>
                    </a:lnB>
                    <a:solidFill>
                      <a:srgbClr val="D9D9D9"/>
                    </a:solidFill>
                  </a:tcPr>
                </a:tc>
                <a:tc>
                  <a:txBody>
                    <a:bodyPr/>
                    <a:lstStyle/>
                    <a:p>
                      <a:pPr algn="ctr" fontAlgn="b"/>
                      <a:r>
                        <a:rPr lang="en-CA" sz="1400" b="1" i="0" u="none" strike="noStrike">
                          <a:solidFill>
                            <a:srgbClr val="000000"/>
                          </a:solidFill>
                          <a:effectLst/>
                          <a:latin typeface="Calibri" panose="020F0502020204030204" pitchFamily="34" charset="0"/>
                        </a:rPr>
                        <a:t>0.706</a:t>
                      </a:r>
                    </a:p>
                  </a:txBody>
                  <a:tcPr marL="4763" marR="4763" marT="4763" marB="0" anchor="ctr">
                    <a:lnL>
                      <a:noFill/>
                    </a:lnL>
                    <a:lnR>
                      <a:noFill/>
                    </a:lnR>
                    <a:lnT>
                      <a:noFill/>
                    </a:lnT>
                    <a:lnB>
                      <a:noFill/>
                    </a:lnB>
                    <a:solidFill>
                      <a:srgbClr val="D9D9D9"/>
                    </a:solidFill>
                  </a:tcPr>
                </a:tc>
                <a:tc>
                  <a:txBody>
                    <a:bodyPr/>
                    <a:lstStyle/>
                    <a:p>
                      <a:pPr algn="ctr" fontAlgn="b"/>
                      <a:r>
                        <a:rPr lang="en-CA" sz="1400" b="1" i="0" u="none" strike="noStrike">
                          <a:solidFill>
                            <a:srgbClr val="000000"/>
                          </a:solidFill>
                          <a:effectLst/>
                          <a:latin typeface="Calibri" panose="020F0502020204030204" pitchFamily="34" charset="0"/>
                        </a:rPr>
                        <a:t>0.667</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X</a:t>
                      </a:r>
                    </a:p>
                  </a:txBody>
                  <a:tcPr marL="4763" marR="4763" marT="4763" marB="0" anchor="ctr">
                    <a:lnL>
                      <a:noFill/>
                    </a:lnL>
                    <a:lnR>
                      <a:noFill/>
                    </a:lnR>
                    <a:lnT>
                      <a:noFill/>
                    </a:lnT>
                    <a:lnB>
                      <a:noFill/>
                    </a:lnB>
                    <a:solidFill>
                      <a:srgbClr val="D9D9D9"/>
                    </a:solidFill>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X</a:t>
                      </a:r>
                    </a:p>
                  </a:txBody>
                  <a:tcPr marL="4763" marR="4763" marT="4763" marB="0" anchor="ctr">
                    <a:lnL>
                      <a:noFill/>
                    </a:lnL>
                    <a:lnR>
                      <a:noFill/>
                    </a:lnR>
                    <a:lnT>
                      <a:noFill/>
                    </a:lnT>
                    <a:lnB>
                      <a:noFill/>
                    </a:lnB>
                    <a:solidFill>
                      <a:srgbClr val="D9D9D9"/>
                    </a:solidFill>
                  </a:tcPr>
                </a:tc>
                <a:extLst>
                  <a:ext uri="{0D108BD9-81ED-4DB2-BD59-A6C34878D82A}">
                    <a16:rowId xmlns:a16="http://schemas.microsoft.com/office/drawing/2014/main" val="3424596206"/>
                  </a:ext>
                </a:extLst>
              </a:tr>
              <a:tr h="329307">
                <a:tc>
                  <a:txBody>
                    <a:bodyPr/>
                    <a:lstStyle/>
                    <a:p>
                      <a:pPr algn="l" fontAlgn="b"/>
                      <a:r>
                        <a:rPr lang="en-CA" sz="1400" b="0" i="0" u="none" strike="noStrike">
                          <a:solidFill>
                            <a:srgbClr val="000000"/>
                          </a:solidFill>
                          <a:effectLst/>
                          <a:latin typeface="Calibri" panose="020F0502020204030204" pitchFamily="34" charset="0"/>
                        </a:rPr>
                        <a:t>UG-EN102</a:t>
                      </a:r>
                    </a:p>
                  </a:txBody>
                  <a:tcPr marL="4763" marR="4763" marT="4763" marB="0" anchor="ctr">
                    <a:lnL>
                      <a:noFill/>
                    </a:lnL>
                    <a:lnR>
                      <a:noFill/>
                    </a:lnR>
                    <a:lnT>
                      <a:noFill/>
                    </a:lnT>
                    <a:lnB>
                      <a:noFill/>
                    </a:lnB>
                  </a:tcPr>
                </a:tc>
                <a:tc>
                  <a:txBody>
                    <a:bodyPr/>
                    <a:lstStyle/>
                    <a:p>
                      <a:pPr algn="l" fontAlgn="b"/>
                      <a:r>
                        <a:rPr lang="en-CA" sz="1400" b="0" i="0" u="none" strike="noStrike">
                          <a:solidFill>
                            <a:srgbClr val="000000"/>
                          </a:solidFill>
                          <a:effectLst/>
                          <a:latin typeface="Calibri" panose="020F0502020204030204" pitchFamily="34" charset="0"/>
                        </a:rPr>
                        <a:t>Design Harness Installation</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7.2</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39</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57</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1</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1</a:t>
                      </a:r>
                    </a:p>
                  </a:txBody>
                  <a:tcPr marL="4763" marR="4763" marT="4763" marB="0" anchor="ctr">
                    <a:lnL>
                      <a:noFill/>
                    </a:lnL>
                    <a:lnR>
                      <a:noFill/>
                    </a:lnR>
                    <a:lnT>
                      <a:noFill/>
                    </a:lnT>
                    <a:lnB>
                      <a:noFill/>
                    </a:lnB>
                  </a:tcPr>
                </a:tc>
                <a:tc>
                  <a:txBody>
                    <a:bodyPr/>
                    <a:lstStyle/>
                    <a:p>
                      <a:pPr algn="ctr" fontAlgn="b"/>
                      <a:r>
                        <a:rPr lang="en-CA" sz="1400" b="1" i="0" u="none" strike="noStrike" dirty="0">
                          <a:solidFill>
                            <a:srgbClr val="000000"/>
                          </a:solidFill>
                          <a:effectLst/>
                          <a:latin typeface="Calibri" panose="020F0502020204030204" pitchFamily="34" charset="0"/>
                        </a:rPr>
                        <a:t>0.538</a:t>
                      </a:r>
                    </a:p>
                  </a:txBody>
                  <a:tcPr marL="4763" marR="4763" marT="4763" marB="0" anchor="ctr">
                    <a:lnL>
                      <a:noFill/>
                    </a:lnL>
                    <a:lnR>
                      <a:noFill/>
                    </a:lnR>
                    <a:lnT>
                      <a:noFill/>
                    </a:lnT>
                    <a:lnB>
                      <a:noFill/>
                    </a:lnB>
                  </a:tcPr>
                </a:tc>
                <a:tc>
                  <a:txBody>
                    <a:bodyPr/>
                    <a:lstStyle/>
                    <a:p>
                      <a:pPr algn="ctr" fontAlgn="b"/>
                      <a:r>
                        <a:rPr lang="en-CA" sz="1400" b="1" i="0" u="none" strike="noStrike">
                          <a:solidFill>
                            <a:srgbClr val="000000"/>
                          </a:solidFill>
                          <a:effectLst/>
                          <a:latin typeface="Calibri" panose="020F0502020204030204" pitchFamily="34" charset="0"/>
                        </a:rPr>
                        <a:t>1.000</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X</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X</a:t>
                      </a:r>
                    </a:p>
                  </a:txBody>
                  <a:tcPr marL="4763" marR="4763" marT="4763" marB="0" anchor="ctr">
                    <a:lnL>
                      <a:noFill/>
                    </a:lnL>
                    <a:lnR>
                      <a:noFill/>
                    </a:lnR>
                    <a:lnT>
                      <a:noFill/>
                    </a:lnT>
                    <a:lnB>
                      <a:noFill/>
                    </a:lnB>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4763" marR="4763" marT="4763" marB="0" anchor="ctr">
                    <a:lnL>
                      <a:noFill/>
                    </a:lnL>
                    <a:lnR>
                      <a:noFill/>
                    </a:lnR>
                    <a:lnT>
                      <a:noFill/>
                    </a:lnT>
                    <a:lnB>
                      <a:noFill/>
                    </a:lnB>
                  </a:tcPr>
                </a:tc>
                <a:extLst>
                  <a:ext uri="{0D108BD9-81ED-4DB2-BD59-A6C34878D82A}">
                    <a16:rowId xmlns:a16="http://schemas.microsoft.com/office/drawing/2014/main" val="3270202397"/>
                  </a:ext>
                </a:extLst>
              </a:tr>
              <a:tr h="329307">
                <a:tc>
                  <a:txBody>
                    <a:bodyPr/>
                    <a:lstStyle/>
                    <a:p>
                      <a:pPr algn="l" fontAlgn="b"/>
                      <a:r>
                        <a:rPr lang="en-CA" sz="1400" b="0" i="0" u="none" strike="noStrike">
                          <a:solidFill>
                            <a:srgbClr val="000000"/>
                          </a:solidFill>
                          <a:effectLst/>
                          <a:latin typeface="Calibri" panose="020F0502020204030204" pitchFamily="34" charset="0"/>
                        </a:rPr>
                        <a:t>UG-EN132</a:t>
                      </a:r>
                    </a:p>
                  </a:txBody>
                  <a:tcPr marL="4763" marR="4763" marT="4763" marB="0" anchor="ctr">
                    <a:lnL>
                      <a:noFill/>
                    </a:lnL>
                    <a:lnR>
                      <a:noFill/>
                    </a:lnR>
                    <a:lnT>
                      <a:noFill/>
                    </a:lnT>
                    <a:lnB>
                      <a:noFill/>
                    </a:lnB>
                    <a:solidFill>
                      <a:srgbClr val="D9D9D9"/>
                    </a:solidFill>
                  </a:tcPr>
                </a:tc>
                <a:tc>
                  <a:txBody>
                    <a:bodyPr/>
                    <a:lstStyle/>
                    <a:p>
                      <a:pPr algn="l" fontAlgn="b"/>
                      <a:r>
                        <a:rPr lang="en-CA" sz="1400" b="0" i="0" u="none" strike="noStrike">
                          <a:solidFill>
                            <a:srgbClr val="000000"/>
                          </a:solidFill>
                          <a:effectLst/>
                          <a:latin typeface="Calibri" panose="020F0502020204030204" pitchFamily="34" charset="0"/>
                        </a:rPr>
                        <a:t>Design Harness Assembly</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8.3</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25</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39</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3</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4</a:t>
                      </a:r>
                    </a:p>
                  </a:txBody>
                  <a:tcPr marL="4763" marR="4763" marT="4763" marB="0" anchor="ctr">
                    <a:lnL>
                      <a:noFill/>
                    </a:lnL>
                    <a:lnR>
                      <a:noFill/>
                    </a:lnR>
                    <a:lnT>
                      <a:noFill/>
                    </a:lnT>
                    <a:lnB>
                      <a:noFill/>
                    </a:lnB>
                    <a:solidFill>
                      <a:srgbClr val="D9D9D9"/>
                    </a:solidFill>
                  </a:tcPr>
                </a:tc>
                <a:tc>
                  <a:txBody>
                    <a:bodyPr/>
                    <a:lstStyle/>
                    <a:p>
                      <a:pPr algn="ctr" fontAlgn="b"/>
                      <a:r>
                        <a:rPr lang="en-CA" sz="1400" b="1" i="0" u="none" strike="noStrike" dirty="0">
                          <a:solidFill>
                            <a:srgbClr val="000000"/>
                          </a:solidFill>
                          <a:effectLst/>
                          <a:latin typeface="Calibri" panose="020F0502020204030204" pitchFamily="34" charset="0"/>
                        </a:rPr>
                        <a:t>0.440</a:t>
                      </a:r>
                    </a:p>
                  </a:txBody>
                  <a:tcPr marL="4763" marR="4763" marT="4763" marB="0" anchor="ctr">
                    <a:lnL>
                      <a:noFill/>
                    </a:lnL>
                    <a:lnR>
                      <a:noFill/>
                    </a:lnR>
                    <a:lnT>
                      <a:noFill/>
                    </a:lnT>
                    <a:lnB>
                      <a:noFill/>
                    </a:lnB>
                    <a:solidFill>
                      <a:srgbClr val="D9D9D9"/>
                    </a:solidFill>
                  </a:tcPr>
                </a:tc>
                <a:tc>
                  <a:txBody>
                    <a:bodyPr/>
                    <a:lstStyle/>
                    <a:p>
                      <a:pPr algn="ctr" fontAlgn="b"/>
                      <a:r>
                        <a:rPr lang="en-CA" sz="1400" b="1" i="0" u="none" strike="noStrike">
                          <a:solidFill>
                            <a:srgbClr val="000000"/>
                          </a:solidFill>
                          <a:effectLst/>
                          <a:latin typeface="Calibri" panose="020F0502020204030204" pitchFamily="34" charset="0"/>
                        </a:rPr>
                        <a:t>0.667</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X</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X</a:t>
                      </a:r>
                    </a:p>
                  </a:txBody>
                  <a:tcPr marL="4763" marR="4763" marT="4763" marB="0" anchor="ctr">
                    <a:lnL>
                      <a:noFill/>
                    </a:lnL>
                    <a:lnR>
                      <a:noFill/>
                    </a:lnR>
                    <a:lnT>
                      <a:noFill/>
                    </a:lnT>
                    <a:lnB>
                      <a:noFill/>
                    </a:lnB>
                    <a:solidFill>
                      <a:srgbClr val="D9D9D9"/>
                    </a:solidFill>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4763" marR="4763" marT="4763" marB="0" anchor="ctr">
                    <a:lnL>
                      <a:noFill/>
                    </a:lnL>
                    <a:lnR>
                      <a:noFill/>
                    </a:lnR>
                    <a:lnT>
                      <a:noFill/>
                    </a:lnT>
                    <a:lnB>
                      <a:noFill/>
                    </a:lnB>
                    <a:solidFill>
                      <a:srgbClr val="D9D9D9"/>
                    </a:solidFill>
                  </a:tcPr>
                </a:tc>
                <a:extLst>
                  <a:ext uri="{0D108BD9-81ED-4DB2-BD59-A6C34878D82A}">
                    <a16:rowId xmlns:a16="http://schemas.microsoft.com/office/drawing/2014/main" val="3044332501"/>
                  </a:ext>
                </a:extLst>
              </a:tr>
              <a:tr h="329307">
                <a:tc>
                  <a:txBody>
                    <a:bodyPr/>
                    <a:lstStyle/>
                    <a:p>
                      <a:pPr algn="l" fontAlgn="b"/>
                      <a:r>
                        <a:rPr lang="en-CA" sz="1400" b="0" i="0" u="none" strike="noStrike">
                          <a:solidFill>
                            <a:srgbClr val="000000"/>
                          </a:solidFill>
                          <a:effectLst/>
                          <a:latin typeface="Calibri" panose="020F0502020204030204" pitchFamily="34" charset="0"/>
                        </a:rPr>
                        <a:t>UG-EN167</a:t>
                      </a:r>
                    </a:p>
                  </a:txBody>
                  <a:tcPr marL="4763" marR="4763" marT="4763" marB="0" anchor="ctr">
                    <a:lnL>
                      <a:noFill/>
                    </a:lnL>
                    <a:lnR>
                      <a:noFill/>
                    </a:lnR>
                    <a:lnT>
                      <a:noFill/>
                    </a:lnT>
                    <a:lnB>
                      <a:noFill/>
                    </a:lnB>
                  </a:tcPr>
                </a:tc>
                <a:tc>
                  <a:txBody>
                    <a:bodyPr/>
                    <a:lstStyle/>
                    <a:p>
                      <a:pPr algn="l" fontAlgn="b"/>
                      <a:r>
                        <a:rPr lang="en-CA" sz="1400" b="0" i="0" u="none" strike="noStrike">
                          <a:solidFill>
                            <a:srgbClr val="000000"/>
                          </a:solidFill>
                          <a:effectLst/>
                          <a:latin typeface="Calibri" panose="020F0502020204030204" pitchFamily="34" charset="0"/>
                        </a:rPr>
                        <a:t>Configure Engineering Model</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3.3</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9</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5</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5</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2</a:t>
                      </a:r>
                    </a:p>
                  </a:txBody>
                  <a:tcPr marL="4763" marR="4763" marT="4763" marB="0" anchor="ctr">
                    <a:lnL>
                      <a:noFill/>
                    </a:lnL>
                    <a:lnR>
                      <a:noFill/>
                    </a:lnR>
                    <a:lnT>
                      <a:noFill/>
                    </a:lnT>
                    <a:lnB>
                      <a:noFill/>
                    </a:lnB>
                  </a:tcPr>
                </a:tc>
                <a:tc>
                  <a:txBody>
                    <a:bodyPr/>
                    <a:lstStyle/>
                    <a:p>
                      <a:pPr algn="ctr" fontAlgn="b"/>
                      <a:r>
                        <a:rPr lang="en-CA" sz="1400" b="1" i="0" u="none" strike="noStrike" dirty="0">
                          <a:solidFill>
                            <a:srgbClr val="000000"/>
                          </a:solidFill>
                          <a:effectLst/>
                          <a:latin typeface="Calibri" panose="020F0502020204030204" pitchFamily="34" charset="0"/>
                        </a:rPr>
                        <a:t>0.556</a:t>
                      </a:r>
                    </a:p>
                  </a:txBody>
                  <a:tcPr marL="4763" marR="4763" marT="4763" marB="0" anchor="ctr">
                    <a:lnL>
                      <a:noFill/>
                    </a:lnL>
                    <a:lnR>
                      <a:noFill/>
                    </a:lnR>
                    <a:lnT>
                      <a:noFill/>
                    </a:lnT>
                    <a:lnB>
                      <a:noFill/>
                    </a:lnB>
                  </a:tcPr>
                </a:tc>
                <a:tc>
                  <a:txBody>
                    <a:bodyPr/>
                    <a:lstStyle/>
                    <a:p>
                      <a:pPr algn="ctr" fontAlgn="b"/>
                      <a:r>
                        <a:rPr lang="en-CA" sz="1400" b="1" i="0" u="none" strike="noStrike">
                          <a:solidFill>
                            <a:srgbClr val="000000"/>
                          </a:solidFill>
                          <a:effectLst/>
                          <a:latin typeface="Calibri" panose="020F0502020204030204" pitchFamily="34" charset="0"/>
                        </a:rPr>
                        <a:t>0.400</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X</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X</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X</a:t>
                      </a:r>
                    </a:p>
                  </a:txBody>
                  <a:tcPr marL="4763" marR="4763" marT="4763" marB="0" anchor="ctr">
                    <a:lnL>
                      <a:noFill/>
                    </a:lnL>
                    <a:lnR>
                      <a:noFill/>
                    </a:lnR>
                    <a:lnT>
                      <a:noFill/>
                    </a:lnT>
                    <a:lnB>
                      <a:noFill/>
                    </a:lnB>
                  </a:tcPr>
                </a:tc>
                <a:extLst>
                  <a:ext uri="{0D108BD9-81ED-4DB2-BD59-A6C34878D82A}">
                    <a16:rowId xmlns:a16="http://schemas.microsoft.com/office/drawing/2014/main" val="521691922"/>
                  </a:ext>
                </a:extLst>
              </a:tr>
              <a:tr h="329307">
                <a:tc>
                  <a:txBody>
                    <a:bodyPr/>
                    <a:lstStyle/>
                    <a:p>
                      <a:pPr algn="l" fontAlgn="b"/>
                      <a:r>
                        <a:rPr lang="en-CA" sz="1400" b="0" i="0" u="none" strike="noStrike">
                          <a:solidFill>
                            <a:srgbClr val="000000"/>
                          </a:solidFill>
                          <a:effectLst/>
                          <a:latin typeface="Calibri" panose="020F0502020204030204" pitchFamily="34" charset="0"/>
                        </a:rPr>
                        <a:t>UG-EN138</a:t>
                      </a:r>
                    </a:p>
                  </a:txBody>
                  <a:tcPr marL="4763" marR="4763" marT="4763" marB="0" anchor="ctr">
                    <a:lnL>
                      <a:noFill/>
                    </a:lnL>
                    <a:lnR>
                      <a:noFill/>
                    </a:lnR>
                    <a:lnT>
                      <a:noFill/>
                    </a:lnT>
                    <a:lnB>
                      <a:noFill/>
                    </a:lnB>
                    <a:solidFill>
                      <a:srgbClr val="D9D9D9"/>
                    </a:solidFill>
                  </a:tcPr>
                </a:tc>
                <a:tc>
                  <a:txBody>
                    <a:bodyPr/>
                    <a:lstStyle/>
                    <a:p>
                      <a:pPr algn="l" fontAlgn="b"/>
                      <a:r>
                        <a:rPr lang="en-CA" sz="1400" b="0" i="0" u="none" strike="noStrike">
                          <a:solidFill>
                            <a:srgbClr val="000000"/>
                          </a:solidFill>
                          <a:effectLst/>
                          <a:latin typeface="Calibri" panose="020F0502020204030204" pitchFamily="34" charset="0"/>
                        </a:rPr>
                        <a:t>Release Engineering model</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4.5</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15</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29</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2</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1</a:t>
                      </a:r>
                    </a:p>
                  </a:txBody>
                  <a:tcPr marL="4763" marR="4763" marT="4763" marB="0" anchor="ctr">
                    <a:lnL>
                      <a:noFill/>
                    </a:lnL>
                    <a:lnR>
                      <a:noFill/>
                    </a:lnR>
                    <a:lnT>
                      <a:noFill/>
                    </a:lnT>
                    <a:lnB>
                      <a:noFill/>
                    </a:lnB>
                    <a:solidFill>
                      <a:srgbClr val="D9D9D9"/>
                    </a:solidFill>
                  </a:tcPr>
                </a:tc>
                <a:tc>
                  <a:txBody>
                    <a:bodyPr/>
                    <a:lstStyle/>
                    <a:p>
                      <a:pPr algn="ctr" fontAlgn="b"/>
                      <a:r>
                        <a:rPr lang="en-CA" sz="1400" b="1" i="0" u="none" strike="noStrike" dirty="0">
                          <a:solidFill>
                            <a:srgbClr val="000000"/>
                          </a:solidFill>
                          <a:effectLst/>
                          <a:latin typeface="Calibri" panose="020F0502020204030204" pitchFamily="34" charset="0"/>
                        </a:rPr>
                        <a:t>0.067</a:t>
                      </a:r>
                    </a:p>
                  </a:txBody>
                  <a:tcPr marL="4763" marR="4763" marT="4763" marB="0" anchor="ctr">
                    <a:lnL>
                      <a:noFill/>
                    </a:lnL>
                    <a:lnR>
                      <a:noFill/>
                    </a:lnR>
                    <a:lnT>
                      <a:noFill/>
                    </a:lnT>
                    <a:lnB>
                      <a:noFill/>
                    </a:lnB>
                    <a:solidFill>
                      <a:srgbClr val="D9D9D9"/>
                    </a:solidFill>
                  </a:tcPr>
                </a:tc>
                <a:tc>
                  <a:txBody>
                    <a:bodyPr/>
                    <a:lstStyle/>
                    <a:p>
                      <a:pPr algn="ctr" fontAlgn="b"/>
                      <a:r>
                        <a:rPr lang="en-CA" sz="1400" b="1" i="0" u="none" strike="noStrike">
                          <a:solidFill>
                            <a:srgbClr val="000000"/>
                          </a:solidFill>
                          <a:effectLst/>
                          <a:latin typeface="Calibri" panose="020F0502020204030204" pitchFamily="34" charset="0"/>
                        </a:rPr>
                        <a:t>0.500</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X</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X</a:t>
                      </a:r>
                    </a:p>
                  </a:txBody>
                  <a:tcPr marL="4763" marR="4763" marT="4763" marB="0" anchor="ctr">
                    <a:lnL>
                      <a:noFill/>
                    </a:lnL>
                    <a:lnR>
                      <a:noFill/>
                    </a:lnR>
                    <a:lnT>
                      <a:noFill/>
                    </a:lnT>
                    <a:lnB>
                      <a:noFill/>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X</a:t>
                      </a:r>
                    </a:p>
                  </a:txBody>
                  <a:tcPr marL="4763" marR="4763" marT="4763" marB="0" anchor="ctr">
                    <a:lnL>
                      <a:noFill/>
                    </a:lnL>
                    <a:lnR>
                      <a:noFill/>
                    </a:lnR>
                    <a:lnT>
                      <a:noFill/>
                    </a:lnT>
                    <a:lnB>
                      <a:noFill/>
                    </a:lnB>
                    <a:solidFill>
                      <a:srgbClr val="D9D9D9"/>
                    </a:solidFill>
                  </a:tcPr>
                </a:tc>
                <a:extLst>
                  <a:ext uri="{0D108BD9-81ED-4DB2-BD59-A6C34878D82A}">
                    <a16:rowId xmlns:a16="http://schemas.microsoft.com/office/drawing/2014/main" val="2399684201"/>
                  </a:ext>
                </a:extLst>
              </a:tr>
              <a:tr h="329307">
                <a:tc>
                  <a:txBody>
                    <a:bodyPr/>
                    <a:lstStyle/>
                    <a:p>
                      <a:pPr algn="l" fontAlgn="b"/>
                      <a:r>
                        <a:rPr lang="en-CA" sz="1400" b="0" i="0" u="none" strike="noStrike">
                          <a:solidFill>
                            <a:srgbClr val="000000"/>
                          </a:solidFill>
                          <a:effectLst/>
                          <a:latin typeface="Calibri" panose="020F0502020204030204" pitchFamily="34" charset="0"/>
                        </a:rPr>
                        <a:t>UG-CM432</a:t>
                      </a:r>
                    </a:p>
                  </a:txBody>
                  <a:tcPr marL="4763" marR="4763" marT="4763" marB="0" anchor="ctr">
                    <a:lnL>
                      <a:noFill/>
                    </a:lnL>
                    <a:lnR>
                      <a:noFill/>
                    </a:lnR>
                    <a:lnT>
                      <a:noFill/>
                    </a:lnT>
                    <a:lnB>
                      <a:noFill/>
                    </a:lnB>
                  </a:tcPr>
                </a:tc>
                <a:tc>
                  <a:txBody>
                    <a:bodyPr/>
                    <a:lstStyle/>
                    <a:p>
                      <a:pPr algn="l" fontAlgn="b"/>
                      <a:r>
                        <a:rPr lang="en-CA" sz="1400" b="0" i="0" u="none" strike="noStrike">
                          <a:solidFill>
                            <a:srgbClr val="000000"/>
                          </a:solidFill>
                          <a:effectLst/>
                          <a:latin typeface="Calibri" panose="020F0502020204030204" pitchFamily="34" charset="0"/>
                        </a:rPr>
                        <a:t>Review Change Requests</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3.4</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18</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12</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3</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2</a:t>
                      </a:r>
                    </a:p>
                  </a:txBody>
                  <a:tcPr marL="4763" marR="4763" marT="4763" marB="0" anchor="ctr">
                    <a:lnL>
                      <a:noFill/>
                    </a:lnL>
                    <a:lnR>
                      <a:noFill/>
                    </a:lnR>
                    <a:lnT>
                      <a:noFill/>
                    </a:lnT>
                    <a:lnB>
                      <a:noFill/>
                    </a:lnB>
                  </a:tcPr>
                </a:tc>
                <a:tc>
                  <a:txBody>
                    <a:bodyPr/>
                    <a:lstStyle/>
                    <a:p>
                      <a:pPr algn="ctr" fontAlgn="b"/>
                      <a:r>
                        <a:rPr lang="en-CA" sz="1400" b="1" i="0" u="none" strike="noStrike" dirty="0">
                          <a:solidFill>
                            <a:srgbClr val="000000"/>
                          </a:solidFill>
                          <a:effectLst/>
                          <a:latin typeface="Calibri" panose="020F0502020204030204" pitchFamily="34" charset="0"/>
                        </a:rPr>
                        <a:t>0.667</a:t>
                      </a:r>
                    </a:p>
                  </a:txBody>
                  <a:tcPr marL="4763" marR="4763" marT="4763" marB="0" anchor="ctr">
                    <a:lnL>
                      <a:noFill/>
                    </a:lnL>
                    <a:lnR>
                      <a:noFill/>
                    </a:lnR>
                    <a:lnT>
                      <a:noFill/>
                    </a:lnT>
                    <a:lnB>
                      <a:noFill/>
                    </a:lnB>
                  </a:tcPr>
                </a:tc>
                <a:tc>
                  <a:txBody>
                    <a:bodyPr/>
                    <a:lstStyle/>
                    <a:p>
                      <a:pPr algn="ctr" fontAlgn="b"/>
                      <a:r>
                        <a:rPr lang="en-CA" sz="1400" b="1" i="0" u="none" strike="noStrike" dirty="0">
                          <a:solidFill>
                            <a:srgbClr val="000000"/>
                          </a:solidFill>
                          <a:effectLst/>
                          <a:latin typeface="Calibri" panose="020F0502020204030204" pitchFamily="34" charset="0"/>
                        </a:rPr>
                        <a:t>0.667</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X</a:t>
                      </a:r>
                    </a:p>
                  </a:txBody>
                  <a:tcPr marL="4763" marR="4763" marT="4763" marB="0" anchor="ctr">
                    <a:lnL>
                      <a:noFill/>
                    </a:lnL>
                    <a:lnR>
                      <a:noFill/>
                    </a:lnR>
                    <a:lnT>
                      <a:noFill/>
                    </a:lnT>
                    <a:lnB>
                      <a:noFill/>
                    </a:lnB>
                  </a:tcPr>
                </a:tc>
                <a:tc>
                  <a:txBody>
                    <a:bodyPr/>
                    <a:lstStyle/>
                    <a:p>
                      <a:pPr algn="ctr" fontAlgn="b"/>
                      <a:r>
                        <a:rPr lang="en-CA" sz="1400" b="0" i="0" u="none" strike="noStrike">
                          <a:solidFill>
                            <a:srgbClr val="000000"/>
                          </a:solidFill>
                          <a:effectLst/>
                          <a:latin typeface="Calibri" panose="020F0502020204030204" pitchFamily="34" charset="0"/>
                        </a:rPr>
                        <a:t>X</a:t>
                      </a:r>
                    </a:p>
                  </a:txBody>
                  <a:tcPr marL="4763" marR="4763" marT="4763" marB="0" anchor="ctr">
                    <a:lnL>
                      <a:noFill/>
                    </a:lnL>
                    <a:lnR>
                      <a:noFill/>
                    </a:lnR>
                    <a:lnT>
                      <a:noFill/>
                    </a:lnT>
                    <a:lnB>
                      <a:noFill/>
                    </a:lnB>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4763" marR="4763" marT="4763" marB="0" anchor="ctr">
                    <a:lnL>
                      <a:noFill/>
                    </a:lnL>
                    <a:lnR>
                      <a:noFill/>
                    </a:lnR>
                    <a:lnT>
                      <a:noFill/>
                    </a:lnT>
                    <a:lnB>
                      <a:noFill/>
                    </a:lnB>
                  </a:tcPr>
                </a:tc>
                <a:extLst>
                  <a:ext uri="{0D108BD9-81ED-4DB2-BD59-A6C34878D82A}">
                    <a16:rowId xmlns:a16="http://schemas.microsoft.com/office/drawing/2014/main" val="181782061"/>
                  </a:ext>
                </a:extLst>
              </a:tr>
              <a:tr h="329307">
                <a:tc>
                  <a:txBody>
                    <a:bodyPr/>
                    <a:lstStyle/>
                    <a:p>
                      <a:pPr algn="l" fontAlgn="b"/>
                      <a:r>
                        <a:rPr lang="en-CA" sz="1400" b="0" i="0" u="none" strike="noStrike">
                          <a:solidFill>
                            <a:srgbClr val="000000"/>
                          </a:solidFill>
                          <a:effectLst/>
                          <a:latin typeface="Calibri" panose="020F0502020204030204" pitchFamily="34" charset="0"/>
                        </a:rPr>
                        <a:t>UG-CM417</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CA" sz="1400" b="0" i="0" u="none" strike="noStrike">
                          <a:solidFill>
                            <a:srgbClr val="000000"/>
                          </a:solidFill>
                          <a:effectLst/>
                          <a:latin typeface="Calibri" panose="020F0502020204030204" pitchFamily="34" charset="0"/>
                        </a:rPr>
                        <a:t>Schedule Design Change</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5.2</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16</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22</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1</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1</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400" b="1" i="0" u="none" strike="noStrike" dirty="0">
                          <a:solidFill>
                            <a:srgbClr val="000000"/>
                          </a:solidFill>
                          <a:effectLst/>
                          <a:latin typeface="Calibri" panose="020F0502020204030204" pitchFamily="34" charset="0"/>
                        </a:rPr>
                        <a:t>0.625</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400" b="1" i="0" u="none" strike="noStrike" dirty="0">
                          <a:solidFill>
                            <a:srgbClr val="000000"/>
                          </a:solidFill>
                          <a:effectLst/>
                          <a:latin typeface="Calibri" panose="020F0502020204030204" pitchFamily="34" charset="0"/>
                        </a:rPr>
                        <a:t>1.000</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400" b="0" i="0" u="none" strike="noStrike">
                          <a:solidFill>
                            <a:srgbClr val="000000"/>
                          </a:solidFill>
                          <a:effectLst/>
                          <a:latin typeface="Calibri" panose="020F0502020204030204" pitchFamily="34" charset="0"/>
                        </a:rPr>
                        <a:t>x</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400" b="0" i="0" u="none" strike="noStrike" dirty="0">
                          <a:solidFill>
                            <a:srgbClr val="000000"/>
                          </a:solidFill>
                          <a:effectLst/>
                          <a:latin typeface="Calibri" panose="020F0502020204030204" pitchFamily="34" charset="0"/>
                        </a:rPr>
                        <a:t>x</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03003695"/>
                  </a:ext>
                </a:extLst>
              </a:tr>
            </a:tbl>
          </a:graphicData>
        </a:graphic>
      </p:graphicFrame>
    </p:spTree>
    <p:extLst>
      <p:ext uri="{BB962C8B-B14F-4D97-AF65-F5344CB8AC3E}">
        <p14:creationId xmlns:p14="http://schemas.microsoft.com/office/powerpoint/2010/main" val="78953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0AB386-69BF-4487-8B64-3B7569877D1B}"/>
              </a:ext>
            </a:extLst>
          </p:cNvPr>
          <p:cNvPicPr>
            <a:picLocks noChangeAspect="1"/>
          </p:cNvPicPr>
          <p:nvPr/>
        </p:nvPicPr>
        <p:blipFill rotWithShape="1">
          <a:blip r:embed="rId2">
            <a:extLst>
              <a:ext uri="{28A0092B-C50C-407E-A947-70E740481C1C}">
                <a14:useLocalDpi xmlns:a14="http://schemas.microsoft.com/office/drawing/2010/main" val="0"/>
              </a:ext>
            </a:extLst>
          </a:blip>
          <a:srcRect r="11482"/>
          <a:stretch/>
        </p:blipFill>
        <p:spPr>
          <a:xfrm>
            <a:off x="1214844" y="1204487"/>
            <a:ext cx="8557486" cy="5437976"/>
          </a:xfrm>
          <a:prstGeom prst="rect">
            <a:avLst/>
          </a:prstGeom>
        </p:spPr>
      </p:pic>
      <p:sp>
        <p:nvSpPr>
          <p:cNvPr id="7" name="Rectangle 6">
            <a:extLst>
              <a:ext uri="{FF2B5EF4-FFF2-40B4-BE49-F238E27FC236}">
                <a16:creationId xmlns:a16="http://schemas.microsoft.com/office/drawing/2014/main" id="{441D5CA8-6F71-456E-9510-4E43F2434882}"/>
              </a:ext>
            </a:extLst>
          </p:cNvPr>
          <p:cNvSpPr/>
          <p:nvPr/>
        </p:nvSpPr>
        <p:spPr>
          <a:xfrm>
            <a:off x="3020673" y="2062130"/>
            <a:ext cx="6041346" cy="392246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BD06249C-2F06-42D3-809A-9DB258221A17}"/>
              </a:ext>
            </a:extLst>
          </p:cNvPr>
          <p:cNvSpPr>
            <a:spLocks noGrp="1"/>
          </p:cNvSpPr>
          <p:nvPr>
            <p:ph type="title"/>
          </p:nvPr>
        </p:nvSpPr>
        <p:spPr/>
        <p:txBody>
          <a:bodyPr/>
          <a:lstStyle/>
          <a:p>
            <a:r>
              <a:rPr lang="en-CA" dirty="0"/>
              <a:t>Example of a PRA Matrix plotted</a:t>
            </a:r>
          </a:p>
        </p:txBody>
      </p:sp>
      <p:graphicFrame>
        <p:nvGraphicFramePr>
          <p:cNvPr id="8" name="Chart 7">
            <a:extLst>
              <a:ext uri="{FF2B5EF4-FFF2-40B4-BE49-F238E27FC236}">
                <a16:creationId xmlns:a16="http://schemas.microsoft.com/office/drawing/2014/main" id="{8030764D-843F-4129-9BAC-7619DA3661D9}"/>
              </a:ext>
            </a:extLst>
          </p:cNvPr>
          <p:cNvGraphicFramePr>
            <a:graphicFrameLocks/>
          </p:cNvGraphicFramePr>
          <p:nvPr>
            <p:extLst>
              <p:ext uri="{D42A27DB-BD31-4B8C-83A1-F6EECF244321}">
                <p14:modId xmlns:p14="http://schemas.microsoft.com/office/powerpoint/2010/main" val="1745658960"/>
              </p:ext>
            </p:extLst>
          </p:nvPr>
        </p:nvGraphicFramePr>
        <p:xfrm>
          <a:off x="2419670" y="1904515"/>
          <a:ext cx="6811693" cy="46957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308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0AB386-69BF-4487-8B64-3B7569877D1B}"/>
              </a:ext>
            </a:extLst>
          </p:cNvPr>
          <p:cNvPicPr>
            <a:picLocks noChangeAspect="1"/>
          </p:cNvPicPr>
          <p:nvPr/>
        </p:nvPicPr>
        <p:blipFill rotWithShape="1">
          <a:blip r:embed="rId2">
            <a:extLst>
              <a:ext uri="{28A0092B-C50C-407E-A947-70E740481C1C}">
                <a14:useLocalDpi xmlns:a14="http://schemas.microsoft.com/office/drawing/2010/main" val="0"/>
              </a:ext>
            </a:extLst>
          </a:blip>
          <a:srcRect r="11482"/>
          <a:stretch/>
        </p:blipFill>
        <p:spPr>
          <a:xfrm>
            <a:off x="1214844" y="1204487"/>
            <a:ext cx="8557486" cy="5437976"/>
          </a:xfrm>
          <a:prstGeom prst="rect">
            <a:avLst/>
          </a:prstGeom>
        </p:spPr>
      </p:pic>
      <p:sp>
        <p:nvSpPr>
          <p:cNvPr id="7" name="Rectangle 6">
            <a:extLst>
              <a:ext uri="{FF2B5EF4-FFF2-40B4-BE49-F238E27FC236}">
                <a16:creationId xmlns:a16="http://schemas.microsoft.com/office/drawing/2014/main" id="{441D5CA8-6F71-456E-9510-4E43F2434882}"/>
              </a:ext>
            </a:extLst>
          </p:cNvPr>
          <p:cNvSpPr/>
          <p:nvPr/>
        </p:nvSpPr>
        <p:spPr>
          <a:xfrm>
            <a:off x="3020673" y="2062130"/>
            <a:ext cx="6041346" cy="392246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BD06249C-2F06-42D3-809A-9DB258221A17}"/>
              </a:ext>
            </a:extLst>
          </p:cNvPr>
          <p:cNvSpPr>
            <a:spLocks noGrp="1"/>
          </p:cNvSpPr>
          <p:nvPr>
            <p:ph type="title"/>
          </p:nvPr>
        </p:nvSpPr>
        <p:spPr/>
        <p:txBody>
          <a:bodyPr/>
          <a:lstStyle/>
          <a:p>
            <a:r>
              <a:rPr lang="en-CA" dirty="0"/>
              <a:t>Which process should we pilot for DT?</a:t>
            </a:r>
          </a:p>
        </p:txBody>
      </p:sp>
      <p:graphicFrame>
        <p:nvGraphicFramePr>
          <p:cNvPr id="8" name="Chart 7">
            <a:extLst>
              <a:ext uri="{FF2B5EF4-FFF2-40B4-BE49-F238E27FC236}">
                <a16:creationId xmlns:a16="http://schemas.microsoft.com/office/drawing/2014/main" id="{8030764D-843F-4129-9BAC-7619DA3661D9}"/>
              </a:ext>
            </a:extLst>
          </p:cNvPr>
          <p:cNvGraphicFramePr>
            <a:graphicFrameLocks/>
          </p:cNvGraphicFramePr>
          <p:nvPr/>
        </p:nvGraphicFramePr>
        <p:xfrm>
          <a:off x="2419670" y="1904515"/>
          <a:ext cx="6811693" cy="46957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2935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63A8B-2B2C-4553-BB01-2996F194F175}"/>
              </a:ext>
            </a:extLst>
          </p:cNvPr>
          <p:cNvSpPr>
            <a:spLocks noGrp="1"/>
          </p:cNvSpPr>
          <p:nvPr>
            <p:ph type="title"/>
          </p:nvPr>
        </p:nvSpPr>
        <p:spPr>
          <a:xfrm>
            <a:off x="838199" y="365125"/>
            <a:ext cx="11276024" cy="1325563"/>
          </a:xfrm>
        </p:spPr>
        <p:txBody>
          <a:bodyPr/>
          <a:lstStyle/>
          <a:p>
            <a:r>
              <a:rPr lang="en-CA" dirty="0"/>
              <a:t>Further considerations for Digital Transformation</a:t>
            </a:r>
          </a:p>
        </p:txBody>
      </p:sp>
      <p:sp>
        <p:nvSpPr>
          <p:cNvPr id="4" name="Rectangle: Rounded Corners 3">
            <a:extLst>
              <a:ext uri="{FF2B5EF4-FFF2-40B4-BE49-F238E27FC236}">
                <a16:creationId xmlns:a16="http://schemas.microsoft.com/office/drawing/2014/main" id="{6F240CA3-FDCE-4460-861E-ECC2ADB205D2}"/>
              </a:ext>
            </a:extLst>
          </p:cNvPr>
          <p:cNvSpPr/>
          <p:nvPr/>
        </p:nvSpPr>
        <p:spPr>
          <a:xfrm>
            <a:off x="499772" y="2576061"/>
            <a:ext cx="2866292" cy="6858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2000" b="1" dirty="0">
                <a:solidFill>
                  <a:srgbClr val="7030A0"/>
                </a:solidFill>
                <a:ea typeface="STHupo" panose="020B0503020204020204" pitchFamily="2" charset="-122"/>
              </a:rPr>
              <a:t>Process Complexity</a:t>
            </a:r>
          </a:p>
        </p:txBody>
      </p:sp>
      <p:sp>
        <p:nvSpPr>
          <p:cNvPr id="5" name="Rectangle: Rounded Corners 4">
            <a:extLst>
              <a:ext uri="{FF2B5EF4-FFF2-40B4-BE49-F238E27FC236}">
                <a16:creationId xmlns:a16="http://schemas.microsoft.com/office/drawing/2014/main" id="{80548442-3B42-49A1-8E85-1BC50BEF3D34}"/>
              </a:ext>
            </a:extLst>
          </p:cNvPr>
          <p:cNvSpPr/>
          <p:nvPr/>
        </p:nvSpPr>
        <p:spPr>
          <a:xfrm>
            <a:off x="499772" y="4137485"/>
            <a:ext cx="2866292" cy="6858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2000" b="1" dirty="0">
                <a:solidFill>
                  <a:srgbClr val="7030A0"/>
                </a:solidFill>
                <a:ea typeface="STHupo" panose="020B0503020204020204" pitchFamily="2" charset="-122"/>
              </a:rPr>
              <a:t>Process Lifecycle</a:t>
            </a:r>
          </a:p>
        </p:txBody>
      </p:sp>
      <p:sp>
        <p:nvSpPr>
          <p:cNvPr id="6" name="Rectangle: Rounded Corners 5">
            <a:extLst>
              <a:ext uri="{FF2B5EF4-FFF2-40B4-BE49-F238E27FC236}">
                <a16:creationId xmlns:a16="http://schemas.microsoft.com/office/drawing/2014/main" id="{A9660E1F-E790-436D-95C0-92FBC0F0ACC3}"/>
              </a:ext>
            </a:extLst>
          </p:cNvPr>
          <p:cNvSpPr/>
          <p:nvPr/>
        </p:nvSpPr>
        <p:spPr>
          <a:xfrm>
            <a:off x="499772" y="4929232"/>
            <a:ext cx="2866292" cy="6858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2000" b="1" dirty="0">
                <a:solidFill>
                  <a:srgbClr val="7030A0"/>
                </a:solidFill>
                <a:ea typeface="STHupo" panose="020B0503020204020204" pitchFamily="2" charset="-122"/>
              </a:rPr>
              <a:t>Process Importance</a:t>
            </a:r>
          </a:p>
        </p:txBody>
      </p:sp>
      <p:sp>
        <p:nvSpPr>
          <p:cNvPr id="7" name="Rectangle: Rounded Corners 6">
            <a:extLst>
              <a:ext uri="{FF2B5EF4-FFF2-40B4-BE49-F238E27FC236}">
                <a16:creationId xmlns:a16="http://schemas.microsoft.com/office/drawing/2014/main" id="{80F482EB-61B5-4238-8DBD-4224E985721F}"/>
              </a:ext>
            </a:extLst>
          </p:cNvPr>
          <p:cNvSpPr/>
          <p:nvPr/>
        </p:nvSpPr>
        <p:spPr>
          <a:xfrm>
            <a:off x="499772" y="5720979"/>
            <a:ext cx="2866292" cy="6858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2000" b="1" dirty="0">
                <a:solidFill>
                  <a:srgbClr val="7030A0"/>
                </a:solidFill>
                <a:ea typeface="STHupo" panose="020B0503020204020204" pitchFamily="2" charset="-122"/>
              </a:rPr>
              <a:t>Process Integrations</a:t>
            </a:r>
          </a:p>
        </p:txBody>
      </p:sp>
      <p:sp>
        <p:nvSpPr>
          <p:cNvPr id="8" name="Rectangle: Rounded Corners 7">
            <a:extLst>
              <a:ext uri="{FF2B5EF4-FFF2-40B4-BE49-F238E27FC236}">
                <a16:creationId xmlns:a16="http://schemas.microsoft.com/office/drawing/2014/main" id="{1AE09A33-D338-4223-81F0-07973FC09372}"/>
              </a:ext>
            </a:extLst>
          </p:cNvPr>
          <p:cNvSpPr/>
          <p:nvPr/>
        </p:nvSpPr>
        <p:spPr>
          <a:xfrm>
            <a:off x="3423574" y="1674166"/>
            <a:ext cx="8214842" cy="6858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latin typeface="+mj-lt"/>
                <a:ea typeface="Roboto Light" panose="02000000000000000000" pitchFamily="2" charset="0"/>
              </a:rPr>
              <a:t>Is the process well documented and understood? If you ask five different users to explain the process, will you get the same answer from all five?</a:t>
            </a:r>
            <a:endParaRPr lang="en-CA" sz="2000" dirty="0">
              <a:solidFill>
                <a:schemeClr val="tx1"/>
              </a:solidFill>
              <a:latin typeface="+mj-lt"/>
              <a:ea typeface="Roboto Light" panose="02000000000000000000" pitchFamily="2" charset="0"/>
            </a:endParaRPr>
          </a:p>
        </p:txBody>
      </p:sp>
      <p:sp>
        <p:nvSpPr>
          <p:cNvPr id="9" name="Rectangle: Rounded Corners 8">
            <a:extLst>
              <a:ext uri="{FF2B5EF4-FFF2-40B4-BE49-F238E27FC236}">
                <a16:creationId xmlns:a16="http://schemas.microsoft.com/office/drawing/2014/main" id="{FFBC3D0B-5D66-47B5-AC6F-C039111F9CB2}"/>
              </a:ext>
            </a:extLst>
          </p:cNvPr>
          <p:cNvSpPr/>
          <p:nvPr/>
        </p:nvSpPr>
        <p:spPr>
          <a:xfrm>
            <a:off x="3366064" y="2642039"/>
            <a:ext cx="7857748" cy="15792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latin typeface="+mj-lt"/>
                <a:ea typeface="Roboto Light" panose="02000000000000000000" pitchFamily="2" charset="0"/>
              </a:rPr>
              <a:t>Is this a linear process, or are there a lot of logic gates and decisions? How often does the process loop back or connect to other parts of the process? How many points of human input does the process have, and are they quantitative or qualitative?</a:t>
            </a:r>
            <a:endParaRPr lang="en-CA" sz="2000" dirty="0">
              <a:solidFill>
                <a:schemeClr val="tx1"/>
              </a:solidFill>
              <a:latin typeface="+mj-lt"/>
              <a:ea typeface="Roboto Light" panose="02000000000000000000" pitchFamily="2" charset="0"/>
            </a:endParaRPr>
          </a:p>
        </p:txBody>
      </p:sp>
      <p:sp>
        <p:nvSpPr>
          <p:cNvPr id="10" name="Rectangle: Rounded Corners 9">
            <a:extLst>
              <a:ext uri="{FF2B5EF4-FFF2-40B4-BE49-F238E27FC236}">
                <a16:creationId xmlns:a16="http://schemas.microsoft.com/office/drawing/2014/main" id="{E3363BB1-668A-44BF-A01B-98AB7C4373A0}"/>
              </a:ext>
            </a:extLst>
          </p:cNvPr>
          <p:cNvSpPr/>
          <p:nvPr/>
        </p:nvSpPr>
        <p:spPr>
          <a:xfrm>
            <a:off x="3423574" y="4144498"/>
            <a:ext cx="7007470" cy="6858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dirty="0">
                <a:solidFill>
                  <a:schemeClr val="tx1"/>
                </a:solidFill>
                <a:latin typeface="+mj-lt"/>
                <a:ea typeface="Roboto Light" panose="02000000000000000000" pitchFamily="2" charset="0"/>
              </a:rPr>
              <a:t>How long does one execution of the process run?</a:t>
            </a:r>
          </a:p>
        </p:txBody>
      </p:sp>
      <p:sp>
        <p:nvSpPr>
          <p:cNvPr id="11" name="Rectangle: Rounded Corners 10">
            <a:extLst>
              <a:ext uri="{FF2B5EF4-FFF2-40B4-BE49-F238E27FC236}">
                <a16:creationId xmlns:a16="http://schemas.microsoft.com/office/drawing/2014/main" id="{CC73971F-4DDF-48FA-91AC-D757FC87CF56}"/>
              </a:ext>
            </a:extLst>
          </p:cNvPr>
          <p:cNvSpPr/>
          <p:nvPr/>
        </p:nvSpPr>
        <p:spPr>
          <a:xfrm>
            <a:off x="3423574" y="4932738"/>
            <a:ext cx="7007470" cy="6858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dirty="0">
                <a:solidFill>
                  <a:schemeClr val="tx1"/>
                </a:solidFill>
                <a:latin typeface="+mj-lt"/>
                <a:ea typeface="Roboto Light" panose="02000000000000000000" pitchFamily="2" charset="0"/>
              </a:rPr>
              <a:t>How critical is this process to the core business activities?</a:t>
            </a:r>
          </a:p>
        </p:txBody>
      </p:sp>
      <p:sp>
        <p:nvSpPr>
          <p:cNvPr id="12" name="Rectangle: Rounded Corners 11">
            <a:extLst>
              <a:ext uri="{FF2B5EF4-FFF2-40B4-BE49-F238E27FC236}">
                <a16:creationId xmlns:a16="http://schemas.microsoft.com/office/drawing/2014/main" id="{1DDA1395-6EE9-40ED-A835-5607888410B7}"/>
              </a:ext>
            </a:extLst>
          </p:cNvPr>
          <p:cNvSpPr/>
          <p:nvPr/>
        </p:nvSpPr>
        <p:spPr>
          <a:xfrm>
            <a:off x="3423574" y="5720978"/>
            <a:ext cx="7007470" cy="6858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dirty="0">
                <a:solidFill>
                  <a:schemeClr val="tx1"/>
                </a:solidFill>
                <a:latin typeface="+mj-lt"/>
                <a:ea typeface="Roboto Light" panose="02000000000000000000" pitchFamily="2" charset="0"/>
              </a:rPr>
              <a:t>Does this process integrate with up- or down- stream activities?</a:t>
            </a:r>
          </a:p>
        </p:txBody>
      </p:sp>
      <p:sp>
        <p:nvSpPr>
          <p:cNvPr id="13" name="Rechteck 1">
            <a:extLst>
              <a:ext uri="{FF2B5EF4-FFF2-40B4-BE49-F238E27FC236}">
                <a16:creationId xmlns:a16="http://schemas.microsoft.com/office/drawing/2014/main" id="{ECB8A7A0-E1EF-406E-90A7-3B43ACA3840E}"/>
              </a:ext>
            </a:extLst>
          </p:cNvPr>
          <p:cNvSpPr/>
          <p:nvPr/>
        </p:nvSpPr>
        <p:spPr>
          <a:xfrm>
            <a:off x="663849" y="1690688"/>
            <a:ext cx="2702215" cy="400110"/>
          </a:xfrm>
          <a:prstGeom prst="rect">
            <a:avLst/>
          </a:prstGeom>
        </p:spPr>
        <p:txBody>
          <a:bodyPr wrap="none">
            <a:spAutoFit/>
          </a:bodyPr>
          <a:lstStyle/>
          <a:p>
            <a:pPr algn="r"/>
            <a:r>
              <a:rPr lang="en-CA" sz="2000" b="1" dirty="0">
                <a:solidFill>
                  <a:srgbClr val="7030A0"/>
                </a:solidFill>
                <a:ea typeface="STHupo" panose="020B0503020204020204" pitchFamily="2" charset="-122"/>
              </a:rPr>
              <a:t>Process Documentation</a:t>
            </a:r>
          </a:p>
        </p:txBody>
      </p:sp>
    </p:spTree>
    <p:extLst>
      <p:ext uri="{BB962C8B-B14F-4D97-AF65-F5344CB8AC3E}">
        <p14:creationId xmlns:p14="http://schemas.microsoft.com/office/powerpoint/2010/main" val="354531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3D026-82D2-49DC-9AAE-7B4FEA92DCFF}"/>
              </a:ext>
            </a:extLst>
          </p:cNvPr>
          <p:cNvSpPr>
            <a:spLocks noGrp="1"/>
          </p:cNvSpPr>
          <p:nvPr>
            <p:ph type="title"/>
          </p:nvPr>
        </p:nvSpPr>
        <p:spPr/>
        <p:txBody>
          <a:bodyPr/>
          <a:lstStyle/>
          <a:p>
            <a:r>
              <a:rPr lang="en-CA" dirty="0"/>
              <a:t>Which kind of automation?</a:t>
            </a:r>
          </a:p>
        </p:txBody>
      </p:sp>
      <p:cxnSp>
        <p:nvCxnSpPr>
          <p:cNvPr id="4" name="Straight Connector 3">
            <a:extLst>
              <a:ext uri="{FF2B5EF4-FFF2-40B4-BE49-F238E27FC236}">
                <a16:creationId xmlns:a16="http://schemas.microsoft.com/office/drawing/2014/main" id="{5F62F0DB-CF1B-43A8-8901-4656775645CB}"/>
              </a:ext>
            </a:extLst>
          </p:cNvPr>
          <p:cNvCxnSpPr>
            <a:cxnSpLocks/>
          </p:cNvCxnSpPr>
          <p:nvPr/>
        </p:nvCxnSpPr>
        <p:spPr>
          <a:xfrm flipH="1">
            <a:off x="1469990" y="4176841"/>
            <a:ext cx="9108830" cy="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0F22682-0A0E-4438-96A6-F1018A05EB53}"/>
              </a:ext>
            </a:extLst>
          </p:cNvPr>
          <p:cNvSpPr txBox="1"/>
          <p:nvPr/>
        </p:nvSpPr>
        <p:spPr>
          <a:xfrm>
            <a:off x="1469990" y="1925065"/>
            <a:ext cx="3464169" cy="338554"/>
          </a:xfrm>
          <a:prstGeom prst="rect">
            <a:avLst/>
          </a:prstGeom>
          <a:noFill/>
        </p:spPr>
        <p:txBody>
          <a:bodyPr wrap="square" rtlCol="0">
            <a:spAutoFit/>
          </a:bodyPr>
          <a:lstStyle/>
          <a:p>
            <a:r>
              <a:rPr lang="en-CA" sz="1600" dirty="0">
                <a:solidFill>
                  <a:srgbClr val="7030A0"/>
                </a:solidFill>
                <a:ea typeface="STHupo" panose="02010800040101010101" pitchFamily="2" charset="-122"/>
              </a:rPr>
              <a:t>RPA: Robotic Process Automation</a:t>
            </a:r>
          </a:p>
        </p:txBody>
      </p:sp>
      <p:sp>
        <p:nvSpPr>
          <p:cNvPr id="6" name="TextBox 5">
            <a:extLst>
              <a:ext uri="{FF2B5EF4-FFF2-40B4-BE49-F238E27FC236}">
                <a16:creationId xmlns:a16="http://schemas.microsoft.com/office/drawing/2014/main" id="{CA21377D-66FE-4CE8-9152-ADA0206A9DB7}"/>
              </a:ext>
            </a:extLst>
          </p:cNvPr>
          <p:cNvSpPr txBox="1"/>
          <p:nvPr/>
        </p:nvSpPr>
        <p:spPr>
          <a:xfrm>
            <a:off x="6024404" y="1925065"/>
            <a:ext cx="5108317" cy="338554"/>
          </a:xfrm>
          <a:prstGeom prst="rect">
            <a:avLst/>
          </a:prstGeom>
          <a:noFill/>
        </p:spPr>
        <p:txBody>
          <a:bodyPr wrap="square" rtlCol="0">
            <a:spAutoFit/>
          </a:bodyPr>
          <a:lstStyle/>
          <a:p>
            <a:r>
              <a:rPr lang="en-CA" sz="1600" dirty="0">
                <a:solidFill>
                  <a:srgbClr val="7030A0"/>
                </a:solidFill>
                <a:ea typeface="STHupo" panose="02010800040101010101" pitchFamily="2" charset="-122"/>
              </a:rPr>
              <a:t>BPA / DPA: Business / Digital Process Automation</a:t>
            </a:r>
          </a:p>
        </p:txBody>
      </p:sp>
      <p:sp>
        <p:nvSpPr>
          <p:cNvPr id="7" name="TextBox 6">
            <a:extLst>
              <a:ext uri="{FF2B5EF4-FFF2-40B4-BE49-F238E27FC236}">
                <a16:creationId xmlns:a16="http://schemas.microsoft.com/office/drawing/2014/main" id="{57503AAC-7C8C-4EA6-ADF3-EC9544FCA8A1}"/>
              </a:ext>
            </a:extLst>
          </p:cNvPr>
          <p:cNvSpPr txBox="1"/>
          <p:nvPr/>
        </p:nvSpPr>
        <p:spPr>
          <a:xfrm>
            <a:off x="1469990" y="4327146"/>
            <a:ext cx="3464169" cy="338554"/>
          </a:xfrm>
          <a:prstGeom prst="rect">
            <a:avLst/>
          </a:prstGeom>
          <a:noFill/>
        </p:spPr>
        <p:txBody>
          <a:bodyPr wrap="square" rtlCol="0">
            <a:spAutoFit/>
          </a:bodyPr>
          <a:lstStyle/>
          <a:p>
            <a:r>
              <a:rPr lang="en-CA" sz="1600" dirty="0">
                <a:solidFill>
                  <a:srgbClr val="7030A0"/>
                </a:solidFill>
                <a:ea typeface="STHupo" panose="02010800040101010101" pitchFamily="2" charset="-122"/>
              </a:rPr>
              <a:t>Workflows</a:t>
            </a:r>
          </a:p>
        </p:txBody>
      </p:sp>
      <p:sp>
        <p:nvSpPr>
          <p:cNvPr id="8" name="TextBox 7">
            <a:extLst>
              <a:ext uri="{FF2B5EF4-FFF2-40B4-BE49-F238E27FC236}">
                <a16:creationId xmlns:a16="http://schemas.microsoft.com/office/drawing/2014/main" id="{1C783586-40C4-41B3-9B54-41C3701318EC}"/>
              </a:ext>
            </a:extLst>
          </p:cNvPr>
          <p:cNvSpPr txBox="1"/>
          <p:nvPr/>
        </p:nvSpPr>
        <p:spPr>
          <a:xfrm>
            <a:off x="6024405" y="4327146"/>
            <a:ext cx="3824653" cy="338554"/>
          </a:xfrm>
          <a:prstGeom prst="rect">
            <a:avLst/>
          </a:prstGeom>
          <a:noFill/>
        </p:spPr>
        <p:txBody>
          <a:bodyPr wrap="square" rtlCol="0">
            <a:spAutoFit/>
          </a:bodyPr>
          <a:lstStyle/>
          <a:p>
            <a:r>
              <a:rPr lang="en-CA" sz="1600" dirty="0">
                <a:solidFill>
                  <a:srgbClr val="7030A0"/>
                </a:solidFill>
                <a:ea typeface="STHupo" panose="02010800040101010101" pitchFamily="2" charset="-122"/>
              </a:rPr>
              <a:t>BPM: Business Process Management</a:t>
            </a:r>
          </a:p>
        </p:txBody>
      </p:sp>
      <p:sp>
        <p:nvSpPr>
          <p:cNvPr id="9" name="TextBox 8">
            <a:extLst>
              <a:ext uri="{FF2B5EF4-FFF2-40B4-BE49-F238E27FC236}">
                <a16:creationId xmlns:a16="http://schemas.microsoft.com/office/drawing/2014/main" id="{D49DFD64-8C3D-43E6-A111-BE4F3A4E7D02}"/>
              </a:ext>
            </a:extLst>
          </p:cNvPr>
          <p:cNvSpPr txBox="1"/>
          <p:nvPr/>
        </p:nvSpPr>
        <p:spPr>
          <a:xfrm>
            <a:off x="1524212" y="2281602"/>
            <a:ext cx="4343395" cy="167475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CA" sz="1400" dirty="0">
                <a:latin typeface="+mj-lt"/>
                <a:ea typeface="Roboto Light" panose="02000000000000000000" pitchFamily="2" charset="0"/>
              </a:rPr>
              <a:t>Automate repeatable user tasks</a:t>
            </a:r>
          </a:p>
          <a:p>
            <a:pPr marL="285750" indent="-285750">
              <a:lnSpc>
                <a:spcPct val="150000"/>
              </a:lnSpc>
              <a:buFont typeface="Arial" panose="020B0604020202020204" pitchFamily="34" charset="0"/>
              <a:buChar char="•"/>
            </a:pPr>
            <a:r>
              <a:rPr lang="en-CA" sz="1400" dirty="0">
                <a:latin typeface="+mj-lt"/>
                <a:ea typeface="Roboto Light" panose="02000000000000000000" pitchFamily="2" charset="0"/>
              </a:rPr>
              <a:t>Standard UI, no system connections required</a:t>
            </a:r>
          </a:p>
          <a:p>
            <a:pPr marL="285750" indent="-285750">
              <a:lnSpc>
                <a:spcPct val="150000"/>
              </a:lnSpc>
              <a:buFont typeface="Arial" panose="020B0604020202020204" pitchFamily="34" charset="0"/>
              <a:buChar char="•"/>
            </a:pPr>
            <a:r>
              <a:rPr lang="en-CA" sz="1400" dirty="0">
                <a:latin typeface="+mj-lt"/>
                <a:ea typeface="Roboto Light" panose="02000000000000000000" pitchFamily="2" charset="0"/>
              </a:rPr>
              <a:t>Quick to deploy across an organization</a:t>
            </a:r>
          </a:p>
          <a:p>
            <a:pPr marL="285750" indent="-285750">
              <a:lnSpc>
                <a:spcPct val="150000"/>
              </a:lnSpc>
              <a:buFont typeface="Arial" panose="020B0604020202020204" pitchFamily="34" charset="0"/>
              <a:buChar char="•"/>
            </a:pPr>
            <a:r>
              <a:rPr lang="en-CA" sz="1400" dirty="0">
                <a:latin typeface="+mj-lt"/>
                <a:ea typeface="Roboto Light" panose="02000000000000000000" pitchFamily="2" charset="0"/>
              </a:rPr>
              <a:t>Not aligned with business process or tasks</a:t>
            </a:r>
          </a:p>
          <a:p>
            <a:pPr marL="285750" indent="-285750">
              <a:lnSpc>
                <a:spcPct val="150000"/>
              </a:lnSpc>
              <a:buFont typeface="Arial" panose="020B0604020202020204" pitchFamily="34" charset="0"/>
              <a:buChar char="•"/>
            </a:pPr>
            <a:r>
              <a:rPr lang="en-CA" sz="1400" dirty="0">
                <a:latin typeface="+mj-lt"/>
                <a:ea typeface="Roboto Light" panose="02000000000000000000" pitchFamily="2" charset="0"/>
              </a:rPr>
              <a:t>No links to upstream or downstream activities</a:t>
            </a:r>
          </a:p>
        </p:txBody>
      </p:sp>
      <p:sp>
        <p:nvSpPr>
          <p:cNvPr id="10" name="TextBox 9">
            <a:extLst>
              <a:ext uri="{FF2B5EF4-FFF2-40B4-BE49-F238E27FC236}">
                <a16:creationId xmlns:a16="http://schemas.microsoft.com/office/drawing/2014/main" id="{5C4C0709-C602-422D-BA69-170701570A34}"/>
              </a:ext>
            </a:extLst>
          </p:cNvPr>
          <p:cNvSpPr txBox="1"/>
          <p:nvPr/>
        </p:nvSpPr>
        <p:spPr>
          <a:xfrm>
            <a:off x="1524212" y="4687799"/>
            <a:ext cx="4343395" cy="19979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CA" sz="1400" dirty="0">
                <a:latin typeface="+mj-lt"/>
                <a:ea typeface="Roboto Light" panose="02000000000000000000" pitchFamily="2" charset="0"/>
              </a:rPr>
              <a:t>Replace automatable process steps</a:t>
            </a:r>
          </a:p>
          <a:p>
            <a:pPr marL="285750" indent="-285750">
              <a:lnSpc>
                <a:spcPct val="150000"/>
              </a:lnSpc>
              <a:buFont typeface="Arial" panose="020B0604020202020204" pitchFamily="34" charset="0"/>
              <a:buChar char="•"/>
            </a:pPr>
            <a:r>
              <a:rPr lang="en-CA" sz="1400" dirty="0">
                <a:latin typeface="+mj-lt"/>
                <a:ea typeface="Roboto Light" panose="02000000000000000000" pitchFamily="2" charset="0"/>
              </a:rPr>
              <a:t>Connects to other systems via APIs</a:t>
            </a:r>
          </a:p>
          <a:p>
            <a:pPr marL="285750" indent="-285750">
              <a:lnSpc>
                <a:spcPct val="150000"/>
              </a:lnSpc>
              <a:buFont typeface="Arial" panose="020B0604020202020204" pitchFamily="34" charset="0"/>
              <a:buChar char="•"/>
            </a:pPr>
            <a:r>
              <a:rPr lang="en-CA" sz="1400" dirty="0">
                <a:latin typeface="+mj-lt"/>
                <a:ea typeface="Roboto Light" panose="02000000000000000000" pitchFamily="2" charset="0"/>
              </a:rPr>
              <a:t>User tasks can be assigned</a:t>
            </a:r>
          </a:p>
          <a:p>
            <a:pPr marL="285750" indent="-285750">
              <a:lnSpc>
                <a:spcPct val="150000"/>
              </a:lnSpc>
              <a:buFont typeface="Arial" panose="020B0604020202020204" pitchFamily="34" charset="0"/>
              <a:buChar char="•"/>
            </a:pPr>
            <a:r>
              <a:rPr lang="en-CA" sz="1400" dirty="0">
                <a:latin typeface="+mj-lt"/>
                <a:ea typeface="Roboto Light" panose="02000000000000000000" pitchFamily="2" charset="0"/>
              </a:rPr>
              <a:t>Usually exists within systems</a:t>
            </a:r>
          </a:p>
          <a:p>
            <a:pPr marL="285750" indent="-285750">
              <a:lnSpc>
                <a:spcPct val="150000"/>
              </a:lnSpc>
              <a:buFont typeface="Arial" panose="020B0604020202020204" pitchFamily="34" charset="0"/>
              <a:buChar char="•"/>
            </a:pPr>
            <a:r>
              <a:rPr lang="en-CA" sz="1400" dirty="0">
                <a:latin typeface="+mj-lt"/>
                <a:ea typeface="Roboto Light" panose="02000000000000000000" pitchFamily="2" charset="0"/>
              </a:rPr>
              <a:t>Not aligned with process documentation</a:t>
            </a:r>
          </a:p>
          <a:p>
            <a:pPr marL="285750" indent="-285750">
              <a:lnSpc>
                <a:spcPct val="150000"/>
              </a:lnSpc>
              <a:buFont typeface="Arial" panose="020B0604020202020204" pitchFamily="34" charset="0"/>
              <a:buChar char="•"/>
            </a:pPr>
            <a:r>
              <a:rPr lang="en-CA" sz="1400" dirty="0">
                <a:latin typeface="+mj-lt"/>
                <a:ea typeface="Roboto Light" panose="02000000000000000000" pitchFamily="2" charset="0"/>
              </a:rPr>
              <a:t>No links to upstream or downstream activities</a:t>
            </a:r>
          </a:p>
        </p:txBody>
      </p:sp>
      <p:sp>
        <p:nvSpPr>
          <p:cNvPr id="11" name="TextBox 10">
            <a:extLst>
              <a:ext uri="{FF2B5EF4-FFF2-40B4-BE49-F238E27FC236}">
                <a16:creationId xmlns:a16="http://schemas.microsoft.com/office/drawing/2014/main" id="{FE2560E8-8C3C-4F77-A56A-1AACD9865852}"/>
              </a:ext>
            </a:extLst>
          </p:cNvPr>
          <p:cNvSpPr txBox="1"/>
          <p:nvPr/>
        </p:nvSpPr>
        <p:spPr>
          <a:xfrm>
            <a:off x="6148966" y="2281602"/>
            <a:ext cx="4552944" cy="167475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CA" sz="1400" dirty="0">
                <a:latin typeface="+mj-lt"/>
                <a:ea typeface="Roboto Light" panose="02000000000000000000" pitchFamily="2" charset="0"/>
              </a:rPr>
              <a:t>Replace end-to-end process with automation</a:t>
            </a:r>
          </a:p>
          <a:p>
            <a:pPr marL="285750" indent="-285750">
              <a:lnSpc>
                <a:spcPct val="150000"/>
              </a:lnSpc>
              <a:buFont typeface="Arial" panose="020B0604020202020204" pitchFamily="34" charset="0"/>
              <a:buChar char="•"/>
            </a:pPr>
            <a:r>
              <a:rPr lang="en-US" sz="1400" dirty="0">
                <a:latin typeface="+mj-lt"/>
                <a:ea typeface="Roboto Light" panose="02000000000000000000" pitchFamily="2" charset="0"/>
              </a:rPr>
              <a:t>Design, analyze, execute, monitor and optimize</a:t>
            </a:r>
            <a:endParaRPr lang="en-CA" sz="1400" dirty="0">
              <a:latin typeface="+mj-lt"/>
              <a:ea typeface="Roboto Light" panose="02000000000000000000" pitchFamily="2" charset="0"/>
            </a:endParaRPr>
          </a:p>
          <a:p>
            <a:pPr marL="285750" indent="-285750">
              <a:lnSpc>
                <a:spcPct val="150000"/>
              </a:lnSpc>
              <a:buFont typeface="Arial" panose="020B0604020202020204" pitchFamily="34" charset="0"/>
              <a:buChar char="•"/>
            </a:pPr>
            <a:r>
              <a:rPr lang="en-CA" sz="1400" dirty="0">
                <a:latin typeface="+mj-lt"/>
                <a:ea typeface="Roboto Light" panose="02000000000000000000" pitchFamily="2" charset="0"/>
              </a:rPr>
              <a:t>Connects to other systems via adapters and APIs</a:t>
            </a:r>
          </a:p>
          <a:p>
            <a:pPr marL="285750" indent="-285750">
              <a:lnSpc>
                <a:spcPct val="150000"/>
              </a:lnSpc>
              <a:buFont typeface="Arial" panose="020B0604020202020204" pitchFamily="34" charset="0"/>
              <a:buChar char="•"/>
            </a:pPr>
            <a:r>
              <a:rPr lang="en-CA" sz="1400" dirty="0">
                <a:latin typeface="+mj-lt"/>
                <a:ea typeface="Roboto Light" panose="02000000000000000000" pitchFamily="2" charset="0"/>
              </a:rPr>
              <a:t>User tasks can be assigned and managed</a:t>
            </a:r>
          </a:p>
          <a:p>
            <a:pPr marL="285750" indent="-285750">
              <a:lnSpc>
                <a:spcPct val="150000"/>
              </a:lnSpc>
              <a:buFont typeface="Arial" panose="020B0604020202020204" pitchFamily="34" charset="0"/>
              <a:buChar char="•"/>
            </a:pPr>
            <a:r>
              <a:rPr lang="en-CA" sz="1400" dirty="0">
                <a:latin typeface="+mj-lt"/>
                <a:ea typeface="Roboto Light" panose="02000000000000000000" pitchFamily="2" charset="0"/>
              </a:rPr>
              <a:t>Aligned but not linked to process documentation</a:t>
            </a:r>
          </a:p>
        </p:txBody>
      </p:sp>
      <p:sp>
        <p:nvSpPr>
          <p:cNvPr id="12" name="TextBox 11">
            <a:extLst>
              <a:ext uri="{FF2B5EF4-FFF2-40B4-BE49-F238E27FC236}">
                <a16:creationId xmlns:a16="http://schemas.microsoft.com/office/drawing/2014/main" id="{5F47AAC2-A769-4E9E-80BD-FCF6E316626B}"/>
              </a:ext>
            </a:extLst>
          </p:cNvPr>
          <p:cNvSpPr txBox="1"/>
          <p:nvPr/>
        </p:nvSpPr>
        <p:spPr>
          <a:xfrm>
            <a:off x="6148965" y="4687799"/>
            <a:ext cx="4983757" cy="19979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CA" sz="1400" dirty="0">
                <a:latin typeface="+mj-lt"/>
                <a:ea typeface="Roboto Light" panose="02000000000000000000" pitchFamily="2" charset="0"/>
              </a:rPr>
              <a:t>Includes all BPA features</a:t>
            </a:r>
          </a:p>
          <a:p>
            <a:pPr marL="285750" indent="-285750">
              <a:lnSpc>
                <a:spcPct val="150000"/>
              </a:lnSpc>
              <a:buFont typeface="Arial" panose="020B0604020202020204" pitchFamily="34" charset="0"/>
              <a:buChar char="•"/>
            </a:pPr>
            <a:r>
              <a:rPr lang="en-CA" sz="1400" dirty="0">
                <a:latin typeface="+mj-lt"/>
                <a:ea typeface="Roboto Light" panose="02000000000000000000" pitchFamily="2" charset="0"/>
              </a:rPr>
              <a:t>Integrated process modelling and documentation</a:t>
            </a:r>
          </a:p>
          <a:p>
            <a:pPr marL="285750" indent="-285750">
              <a:lnSpc>
                <a:spcPct val="150000"/>
              </a:lnSpc>
              <a:buFont typeface="Arial" panose="020B0604020202020204" pitchFamily="34" charset="0"/>
              <a:buChar char="•"/>
            </a:pPr>
            <a:r>
              <a:rPr lang="en-CA" sz="1400" dirty="0">
                <a:latin typeface="+mj-lt"/>
                <a:ea typeface="Roboto Light" panose="02000000000000000000" pitchFamily="2" charset="0"/>
              </a:rPr>
              <a:t>Robust process governance and change management</a:t>
            </a:r>
          </a:p>
          <a:p>
            <a:pPr marL="285750" indent="-285750">
              <a:lnSpc>
                <a:spcPct val="150000"/>
              </a:lnSpc>
              <a:buFont typeface="Arial" panose="020B0604020202020204" pitchFamily="34" charset="0"/>
              <a:buChar char="•"/>
            </a:pPr>
            <a:r>
              <a:rPr lang="en-CA" sz="1400" dirty="0">
                <a:latin typeface="+mj-lt"/>
                <a:ea typeface="Roboto Light" panose="02000000000000000000" pitchFamily="2" charset="0"/>
              </a:rPr>
              <a:t>User role and organization management</a:t>
            </a:r>
          </a:p>
          <a:p>
            <a:pPr marL="285750" indent="-285750">
              <a:lnSpc>
                <a:spcPct val="150000"/>
              </a:lnSpc>
              <a:buFont typeface="Arial" panose="020B0604020202020204" pitchFamily="34" charset="0"/>
              <a:buChar char="•"/>
            </a:pPr>
            <a:r>
              <a:rPr lang="en-CA" sz="1400" dirty="0">
                <a:latin typeface="+mj-lt"/>
                <a:ea typeface="Roboto Light" panose="02000000000000000000" pitchFamily="2" charset="0"/>
              </a:rPr>
              <a:t>Standardized BPMN 2.0 notation</a:t>
            </a:r>
          </a:p>
          <a:p>
            <a:pPr marL="285750" indent="-285750">
              <a:lnSpc>
                <a:spcPct val="150000"/>
              </a:lnSpc>
              <a:buFont typeface="Arial" panose="020B0604020202020204" pitchFamily="34" charset="0"/>
              <a:buChar char="•"/>
            </a:pPr>
            <a:endParaRPr lang="en-CA" sz="1400" dirty="0">
              <a:latin typeface="+mj-lt"/>
              <a:ea typeface="Roboto Light" panose="02000000000000000000" pitchFamily="2" charset="0"/>
            </a:endParaRPr>
          </a:p>
        </p:txBody>
      </p:sp>
      <p:cxnSp>
        <p:nvCxnSpPr>
          <p:cNvPr id="13" name="Straight Connector 12">
            <a:extLst>
              <a:ext uri="{FF2B5EF4-FFF2-40B4-BE49-F238E27FC236}">
                <a16:creationId xmlns:a16="http://schemas.microsoft.com/office/drawing/2014/main" id="{74B6564E-7AF3-4D63-8114-8401578D6BFB}"/>
              </a:ext>
            </a:extLst>
          </p:cNvPr>
          <p:cNvCxnSpPr/>
          <p:nvPr/>
        </p:nvCxnSpPr>
        <p:spPr>
          <a:xfrm>
            <a:off x="2792312" y="2108400"/>
            <a:ext cx="78149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612A063-D7BE-436D-AF1D-9A318D660026}"/>
              </a:ext>
            </a:extLst>
          </p:cNvPr>
          <p:cNvSpPr/>
          <p:nvPr/>
        </p:nvSpPr>
        <p:spPr>
          <a:xfrm>
            <a:off x="2839053" y="1690688"/>
            <a:ext cx="583429" cy="369332"/>
          </a:xfrm>
          <a:prstGeom prst="rect">
            <a:avLst/>
          </a:prstGeom>
        </p:spPr>
        <p:txBody>
          <a:bodyPr wrap="none">
            <a:spAutoFit/>
          </a:bodyPr>
          <a:lstStyle/>
          <a:p>
            <a:r>
              <a:rPr lang="en-CA" dirty="0">
                <a:solidFill>
                  <a:srgbClr val="7030A0"/>
                </a:solidFill>
                <a:ea typeface="STHupo" panose="02010800040101010101" pitchFamily="2" charset="-122"/>
              </a:rPr>
              <a:t>Task</a:t>
            </a:r>
          </a:p>
        </p:txBody>
      </p:sp>
      <p:cxnSp>
        <p:nvCxnSpPr>
          <p:cNvPr id="26" name="Straight Connector 25">
            <a:extLst>
              <a:ext uri="{FF2B5EF4-FFF2-40B4-BE49-F238E27FC236}">
                <a16:creationId xmlns:a16="http://schemas.microsoft.com/office/drawing/2014/main" id="{1C6FF436-9EE3-42E0-9F6A-A4522D1117A5}"/>
              </a:ext>
            </a:extLst>
          </p:cNvPr>
          <p:cNvCxnSpPr>
            <a:cxnSpLocks/>
          </p:cNvCxnSpPr>
          <p:nvPr/>
        </p:nvCxnSpPr>
        <p:spPr>
          <a:xfrm>
            <a:off x="5867607" y="1770645"/>
            <a:ext cx="1" cy="493467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13FE82D8-E31F-4CCE-AAE3-F3B940620D21}"/>
              </a:ext>
            </a:extLst>
          </p:cNvPr>
          <p:cNvSpPr/>
          <p:nvPr/>
        </p:nvSpPr>
        <p:spPr>
          <a:xfrm>
            <a:off x="4236275" y="3118979"/>
            <a:ext cx="3262665" cy="2045569"/>
          </a:xfrm>
          <a:prstGeom prst="ellipse">
            <a:avLst/>
          </a:prstGeom>
          <a:solidFill>
            <a:srgbClr val="FFFFFF">
              <a:alpha val="85098"/>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7030A0"/>
                </a:solidFill>
              </a:rPr>
              <a:t>Where does AI fit in Digital Transformation and Process Automation?</a:t>
            </a:r>
          </a:p>
        </p:txBody>
      </p:sp>
    </p:spTree>
    <p:extLst>
      <p:ext uri="{BB962C8B-B14F-4D97-AF65-F5344CB8AC3E}">
        <p14:creationId xmlns:p14="http://schemas.microsoft.com/office/powerpoint/2010/main" val="72151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4"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8">
            <a:extLst>
              <a:ext uri="{FF2B5EF4-FFF2-40B4-BE49-F238E27FC236}">
                <a16:creationId xmlns:a16="http://schemas.microsoft.com/office/drawing/2014/main" id="{A784BB38-684A-4CD2-90BD-847F6EF0DCAE}"/>
              </a:ext>
            </a:extLst>
          </p:cNvPr>
          <p:cNvSpPr txBox="1">
            <a:spLocks/>
          </p:cNvSpPr>
          <p:nvPr/>
        </p:nvSpPr>
        <p:spPr>
          <a:xfrm>
            <a:off x="1278667" y="2400146"/>
            <a:ext cx="3110713" cy="427362"/>
          </a:xfrm>
          <a:prstGeom prst="rect">
            <a:avLst/>
          </a:prstGeom>
        </p:spPr>
        <p:txBody>
          <a:bodyPr>
            <a:normAutofit/>
          </a:bodyPr>
          <a:lstStyle>
            <a:lvl1pPr marL="0" indent="0" algn="l" defTabSz="914400" rtl="0" eaLnBrk="1" latinLnBrk="0" hangingPunct="1">
              <a:lnSpc>
                <a:spcPct val="100000"/>
              </a:lnSpc>
              <a:spcBef>
                <a:spcPts val="1000"/>
              </a:spcBef>
              <a:buFont typeface="Arial" panose="020B0604020202020204" pitchFamily="34" charset="0"/>
              <a:buNone/>
              <a:defRPr sz="2200" b="0" i="0" kern="1200">
                <a:solidFill>
                  <a:schemeClr val="tx1"/>
                </a:solidFill>
                <a:latin typeface="Proxima Nova Light" panose="02000506030000020004"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dirty="0" err="1">
                <a:latin typeface="+mj-lt"/>
              </a:rPr>
              <a:t>Past</a:t>
            </a:r>
            <a:r>
              <a:rPr lang="de-DE" dirty="0">
                <a:latin typeface="+mj-lt"/>
              </a:rPr>
              <a:t>: </a:t>
            </a:r>
            <a:r>
              <a:rPr lang="de-DE" dirty="0" err="1">
                <a:latin typeface="+mj-lt"/>
              </a:rPr>
              <a:t>Process</a:t>
            </a:r>
            <a:r>
              <a:rPr lang="de-DE" dirty="0">
                <a:latin typeface="+mj-lt"/>
              </a:rPr>
              <a:t> </a:t>
            </a:r>
            <a:r>
              <a:rPr lang="de-DE" dirty="0" err="1">
                <a:latin typeface="+mj-lt"/>
              </a:rPr>
              <a:t>follows</a:t>
            </a:r>
            <a:r>
              <a:rPr lang="de-DE" dirty="0">
                <a:latin typeface="+mj-lt"/>
              </a:rPr>
              <a:t> IT</a:t>
            </a:r>
          </a:p>
        </p:txBody>
      </p:sp>
      <p:sp>
        <p:nvSpPr>
          <p:cNvPr id="16" name="Textplatzhalter 8">
            <a:extLst>
              <a:ext uri="{FF2B5EF4-FFF2-40B4-BE49-F238E27FC236}">
                <a16:creationId xmlns:a16="http://schemas.microsoft.com/office/drawing/2014/main" id="{590ADB62-F7A0-480D-BA44-805371325501}"/>
              </a:ext>
            </a:extLst>
          </p:cNvPr>
          <p:cNvSpPr txBox="1">
            <a:spLocks/>
          </p:cNvSpPr>
          <p:nvPr/>
        </p:nvSpPr>
        <p:spPr>
          <a:xfrm>
            <a:off x="7913906" y="2400146"/>
            <a:ext cx="3110713" cy="427362"/>
          </a:xfrm>
          <a:prstGeom prst="rect">
            <a:avLst/>
          </a:prstGeom>
        </p:spPr>
        <p:txBody>
          <a:bodyPr>
            <a:normAutofit/>
          </a:bodyPr>
          <a:lstStyle>
            <a:lvl1pPr marL="0" indent="0" algn="l" defTabSz="914400" rtl="0" eaLnBrk="1" latinLnBrk="0" hangingPunct="1">
              <a:lnSpc>
                <a:spcPct val="100000"/>
              </a:lnSpc>
              <a:spcBef>
                <a:spcPts val="1000"/>
              </a:spcBef>
              <a:buFont typeface="Arial" panose="020B0604020202020204" pitchFamily="34" charset="0"/>
              <a:buNone/>
              <a:defRPr sz="2200" b="0" i="0" kern="1200">
                <a:solidFill>
                  <a:schemeClr val="tx1"/>
                </a:solidFill>
                <a:latin typeface="Proxima Nova Light" panose="02000506030000020004"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dirty="0">
                <a:latin typeface="+mj-lt"/>
              </a:rPr>
              <a:t>Future: IT </a:t>
            </a:r>
            <a:r>
              <a:rPr lang="de-DE" dirty="0" err="1">
                <a:latin typeface="+mj-lt"/>
              </a:rPr>
              <a:t>follows</a:t>
            </a:r>
            <a:r>
              <a:rPr lang="de-DE" dirty="0">
                <a:latin typeface="+mj-lt"/>
              </a:rPr>
              <a:t> </a:t>
            </a:r>
            <a:r>
              <a:rPr lang="de-DE" dirty="0" err="1">
                <a:latin typeface="+mj-lt"/>
              </a:rPr>
              <a:t>process</a:t>
            </a:r>
            <a:endParaRPr lang="de-DE" dirty="0">
              <a:latin typeface="+mj-lt"/>
            </a:endParaRPr>
          </a:p>
        </p:txBody>
      </p:sp>
      <p:sp>
        <p:nvSpPr>
          <p:cNvPr id="17" name="Arrow: Right 16">
            <a:extLst>
              <a:ext uri="{FF2B5EF4-FFF2-40B4-BE49-F238E27FC236}">
                <a16:creationId xmlns:a16="http://schemas.microsoft.com/office/drawing/2014/main" id="{288AA7B4-CC9E-431D-A0C8-6D60C7B3E359}"/>
              </a:ext>
            </a:extLst>
          </p:cNvPr>
          <p:cNvSpPr/>
          <p:nvPr/>
        </p:nvSpPr>
        <p:spPr>
          <a:xfrm>
            <a:off x="4900984" y="2110585"/>
            <a:ext cx="2356552" cy="1006484"/>
          </a:xfrm>
          <a:prstGeom prst="rightArrow">
            <a:avLst>
              <a:gd name="adj1" fmla="val 69266"/>
              <a:gd name="adj2" fmla="val 4817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latin typeface="+mj-lt"/>
                <a:ea typeface="Roboto Medium" panose="02000000000000000000" pitchFamily="2" charset="0"/>
              </a:rPr>
              <a:t>Digital Transformation</a:t>
            </a:r>
          </a:p>
        </p:txBody>
      </p:sp>
      <p:sp>
        <p:nvSpPr>
          <p:cNvPr id="18" name="Rectangle: Rounded Corners 17">
            <a:extLst>
              <a:ext uri="{FF2B5EF4-FFF2-40B4-BE49-F238E27FC236}">
                <a16:creationId xmlns:a16="http://schemas.microsoft.com/office/drawing/2014/main" id="{6FCF669D-9F34-4353-9CA1-6FA2AC35C9C4}"/>
              </a:ext>
            </a:extLst>
          </p:cNvPr>
          <p:cNvSpPr/>
          <p:nvPr/>
        </p:nvSpPr>
        <p:spPr>
          <a:xfrm>
            <a:off x="5058845" y="3320498"/>
            <a:ext cx="1966501" cy="378559"/>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bg2">
                    <a:lumMod val="10000"/>
                  </a:schemeClr>
                </a:solidFill>
                <a:latin typeface="+mj-lt"/>
                <a:ea typeface="Roboto Light" panose="02000000000000000000" pitchFamily="2" charset="0"/>
              </a:rPr>
              <a:t>Process-driven automation</a:t>
            </a:r>
          </a:p>
        </p:txBody>
      </p:sp>
      <p:sp>
        <p:nvSpPr>
          <p:cNvPr id="19" name="Rectangle: Rounded Corners 18">
            <a:extLst>
              <a:ext uri="{FF2B5EF4-FFF2-40B4-BE49-F238E27FC236}">
                <a16:creationId xmlns:a16="http://schemas.microsoft.com/office/drawing/2014/main" id="{E4EEF67D-79EE-4ABC-8D98-5FA666C33573}"/>
              </a:ext>
            </a:extLst>
          </p:cNvPr>
          <p:cNvSpPr/>
          <p:nvPr/>
        </p:nvSpPr>
        <p:spPr>
          <a:xfrm>
            <a:off x="5058845" y="3790814"/>
            <a:ext cx="1966501" cy="378559"/>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bg2">
                    <a:lumMod val="10000"/>
                  </a:schemeClr>
                </a:solidFill>
                <a:latin typeface="+mj-lt"/>
                <a:ea typeface="Roboto Light" panose="02000000000000000000" pitchFamily="2" charset="0"/>
              </a:rPr>
              <a:t>Focus on user journey</a:t>
            </a:r>
          </a:p>
        </p:txBody>
      </p:sp>
      <p:sp>
        <p:nvSpPr>
          <p:cNvPr id="20" name="Rectangle: Rounded Corners 19">
            <a:extLst>
              <a:ext uri="{FF2B5EF4-FFF2-40B4-BE49-F238E27FC236}">
                <a16:creationId xmlns:a16="http://schemas.microsoft.com/office/drawing/2014/main" id="{1CE8A6EC-AB86-45E7-BEA1-388ED29F04B3}"/>
              </a:ext>
            </a:extLst>
          </p:cNvPr>
          <p:cNvSpPr/>
          <p:nvPr/>
        </p:nvSpPr>
        <p:spPr>
          <a:xfrm>
            <a:off x="5058845" y="4261130"/>
            <a:ext cx="1966501" cy="378559"/>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bg2">
                    <a:lumMod val="10000"/>
                  </a:schemeClr>
                </a:solidFill>
                <a:latin typeface="+mj-lt"/>
                <a:ea typeface="Roboto Light" panose="02000000000000000000" pitchFamily="2" charset="0"/>
              </a:rPr>
              <a:t>Process monitoring</a:t>
            </a:r>
          </a:p>
        </p:txBody>
      </p:sp>
      <p:sp>
        <p:nvSpPr>
          <p:cNvPr id="21" name="Rectangle: Rounded Corners 20">
            <a:extLst>
              <a:ext uri="{FF2B5EF4-FFF2-40B4-BE49-F238E27FC236}">
                <a16:creationId xmlns:a16="http://schemas.microsoft.com/office/drawing/2014/main" id="{49EFDD22-E735-4C16-8A40-B9ECD38EF77F}"/>
              </a:ext>
            </a:extLst>
          </p:cNvPr>
          <p:cNvSpPr/>
          <p:nvPr/>
        </p:nvSpPr>
        <p:spPr>
          <a:xfrm>
            <a:off x="5058845" y="4738935"/>
            <a:ext cx="1966501" cy="378559"/>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bg2">
                    <a:lumMod val="10000"/>
                  </a:schemeClr>
                </a:solidFill>
                <a:latin typeface="+mj-lt"/>
                <a:ea typeface="Roboto Light" panose="02000000000000000000" pitchFamily="2" charset="0"/>
              </a:rPr>
              <a:t>Digital Workspace</a:t>
            </a:r>
          </a:p>
        </p:txBody>
      </p:sp>
      <p:sp>
        <p:nvSpPr>
          <p:cNvPr id="22" name="Rectangle: Rounded Corners 21">
            <a:extLst>
              <a:ext uri="{FF2B5EF4-FFF2-40B4-BE49-F238E27FC236}">
                <a16:creationId xmlns:a16="http://schemas.microsoft.com/office/drawing/2014/main" id="{2177C425-D844-418D-998D-8048F5D39DD5}"/>
              </a:ext>
            </a:extLst>
          </p:cNvPr>
          <p:cNvSpPr/>
          <p:nvPr/>
        </p:nvSpPr>
        <p:spPr>
          <a:xfrm>
            <a:off x="5058845" y="5216740"/>
            <a:ext cx="1966501" cy="378559"/>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bg2">
                    <a:lumMod val="10000"/>
                  </a:schemeClr>
                </a:solidFill>
                <a:latin typeface="+mj-lt"/>
                <a:ea typeface="Roboto Light" panose="02000000000000000000" pitchFamily="2" charset="0"/>
              </a:rPr>
              <a:t>Process Risk Analysis</a:t>
            </a:r>
          </a:p>
        </p:txBody>
      </p:sp>
      <p:sp>
        <p:nvSpPr>
          <p:cNvPr id="23" name="Rectangle 22">
            <a:extLst>
              <a:ext uri="{FF2B5EF4-FFF2-40B4-BE49-F238E27FC236}">
                <a16:creationId xmlns:a16="http://schemas.microsoft.com/office/drawing/2014/main" id="{D3A6E1E7-FBFB-4579-A732-60C68E58E2E1}"/>
              </a:ext>
            </a:extLst>
          </p:cNvPr>
          <p:cNvSpPr/>
          <p:nvPr/>
        </p:nvSpPr>
        <p:spPr>
          <a:xfrm>
            <a:off x="606056" y="380206"/>
            <a:ext cx="10776097" cy="1200329"/>
          </a:xfrm>
          <a:prstGeom prst="rect">
            <a:avLst/>
          </a:prstGeom>
        </p:spPr>
        <p:txBody>
          <a:bodyPr wrap="square">
            <a:spAutoFit/>
          </a:bodyPr>
          <a:lstStyle/>
          <a:p>
            <a:r>
              <a:rPr lang="en-CA" sz="2400" dirty="0">
                <a:latin typeface="+mj-lt"/>
                <a:ea typeface="Roboto Light" panose="02000000000000000000" pitchFamily="2" charset="0"/>
                <a:cs typeface="Roboto Light" panose="02000000000000000000" pitchFamily="2" charset="0"/>
              </a:rPr>
              <a:t>Traditional enterprise software focuses on a </a:t>
            </a:r>
            <a:r>
              <a:rPr lang="en-CA" sz="2400" dirty="0">
                <a:solidFill>
                  <a:srgbClr val="7030A0"/>
                </a:solidFill>
                <a:latin typeface="+mj-lt"/>
                <a:ea typeface="Roboto Light" panose="02000000000000000000" pitchFamily="2" charset="0"/>
                <a:cs typeface="Roboto Light" panose="02000000000000000000" pitchFamily="2" charset="0"/>
              </a:rPr>
              <a:t>system-first</a:t>
            </a:r>
            <a:r>
              <a:rPr lang="en-CA" sz="2400" dirty="0">
                <a:latin typeface="+mj-lt"/>
                <a:ea typeface="Roboto Light" panose="02000000000000000000" pitchFamily="2" charset="0"/>
                <a:cs typeface="Roboto Light" panose="02000000000000000000" pitchFamily="2" charset="0"/>
              </a:rPr>
              <a:t> approach to </a:t>
            </a:r>
            <a:r>
              <a:rPr lang="en-CA" sz="2400" dirty="0">
                <a:solidFill>
                  <a:srgbClr val="7030A0"/>
                </a:solidFill>
                <a:latin typeface="+mj-lt"/>
                <a:ea typeface="Roboto Light" panose="02000000000000000000" pitchFamily="2" charset="0"/>
                <a:cs typeface="Roboto Light" panose="02000000000000000000" pitchFamily="2" charset="0"/>
              </a:rPr>
              <a:t>processes</a:t>
            </a:r>
            <a:r>
              <a:rPr lang="en-CA" sz="2400" dirty="0">
                <a:latin typeface="+mj-lt"/>
                <a:ea typeface="Roboto Light" panose="02000000000000000000" pitchFamily="2" charset="0"/>
                <a:cs typeface="Roboto Light" panose="02000000000000000000" pitchFamily="2" charset="0"/>
              </a:rPr>
              <a:t>. </a:t>
            </a:r>
          </a:p>
          <a:p>
            <a:endParaRPr lang="en-CA" sz="2400" dirty="0">
              <a:latin typeface="+mj-lt"/>
              <a:ea typeface="Roboto Light" panose="02000000000000000000" pitchFamily="2" charset="0"/>
              <a:cs typeface="Roboto Light" panose="02000000000000000000" pitchFamily="2" charset="0"/>
            </a:endParaRPr>
          </a:p>
          <a:p>
            <a:r>
              <a:rPr lang="en-CA" sz="2400" dirty="0">
                <a:latin typeface="+mj-lt"/>
                <a:ea typeface="Roboto Light" panose="02000000000000000000" pitchFamily="2" charset="0"/>
                <a:cs typeface="Roboto Light" panose="02000000000000000000" pitchFamily="2" charset="0"/>
              </a:rPr>
              <a:t>Focus instead on a </a:t>
            </a:r>
            <a:r>
              <a:rPr lang="en-CA" sz="2400" dirty="0">
                <a:solidFill>
                  <a:srgbClr val="7030A0"/>
                </a:solidFill>
                <a:latin typeface="+mj-lt"/>
                <a:ea typeface="Roboto Light" panose="02000000000000000000" pitchFamily="2" charset="0"/>
                <a:cs typeface="Roboto Light" panose="02000000000000000000" pitchFamily="2" charset="0"/>
              </a:rPr>
              <a:t>user-first</a:t>
            </a:r>
            <a:r>
              <a:rPr lang="en-CA" sz="2400" dirty="0">
                <a:latin typeface="+mj-lt"/>
                <a:ea typeface="Roboto Light" panose="02000000000000000000" pitchFamily="2" charset="0"/>
                <a:cs typeface="Roboto Light" panose="02000000000000000000" pitchFamily="2" charset="0"/>
              </a:rPr>
              <a:t> approach to </a:t>
            </a:r>
            <a:r>
              <a:rPr lang="en-CA" sz="2400" dirty="0">
                <a:solidFill>
                  <a:srgbClr val="7030A0"/>
                </a:solidFill>
                <a:latin typeface="+mj-lt"/>
                <a:ea typeface="Roboto Light" panose="02000000000000000000" pitchFamily="2" charset="0"/>
                <a:cs typeface="Roboto Light" panose="02000000000000000000" pitchFamily="2" charset="0"/>
              </a:rPr>
              <a:t>technology</a:t>
            </a:r>
            <a:r>
              <a:rPr lang="en-CA" sz="2400" dirty="0">
                <a:latin typeface="+mj-lt"/>
                <a:ea typeface="Roboto Light" panose="02000000000000000000" pitchFamily="2" charset="0"/>
                <a:cs typeface="Roboto Light" panose="02000000000000000000" pitchFamily="2" charset="0"/>
              </a:rPr>
              <a:t>.</a:t>
            </a:r>
          </a:p>
        </p:txBody>
      </p:sp>
      <p:pic>
        <p:nvPicPr>
          <p:cNvPr id="24" name="Grafik 4">
            <a:extLst>
              <a:ext uri="{FF2B5EF4-FFF2-40B4-BE49-F238E27FC236}">
                <a16:creationId xmlns:a16="http://schemas.microsoft.com/office/drawing/2014/main" id="{8DAF4A62-7D73-4214-8C18-ABD8EF241625}"/>
              </a:ext>
            </a:extLst>
          </p:cNvPr>
          <p:cNvPicPr>
            <a:picLocks noChangeAspect="1"/>
          </p:cNvPicPr>
          <p:nvPr/>
        </p:nvPicPr>
        <p:blipFill>
          <a:blip r:embed="rId3"/>
          <a:stretch>
            <a:fillRect/>
          </a:stretch>
        </p:blipFill>
        <p:spPr>
          <a:xfrm>
            <a:off x="1427480" y="3320498"/>
            <a:ext cx="2813088" cy="2599488"/>
          </a:xfrm>
          <a:prstGeom prst="rect">
            <a:avLst/>
          </a:prstGeom>
        </p:spPr>
      </p:pic>
      <p:pic>
        <p:nvPicPr>
          <p:cNvPr id="25" name="Grafik 13">
            <a:extLst>
              <a:ext uri="{FF2B5EF4-FFF2-40B4-BE49-F238E27FC236}">
                <a16:creationId xmlns:a16="http://schemas.microsoft.com/office/drawing/2014/main" id="{D851AD90-BAEC-4714-BAA4-9C7E953F9E7F}"/>
              </a:ext>
            </a:extLst>
          </p:cNvPr>
          <p:cNvPicPr>
            <a:picLocks noChangeAspect="1"/>
          </p:cNvPicPr>
          <p:nvPr/>
        </p:nvPicPr>
        <p:blipFill>
          <a:blip r:embed="rId4"/>
          <a:stretch>
            <a:fillRect/>
          </a:stretch>
        </p:blipFill>
        <p:spPr>
          <a:xfrm>
            <a:off x="8059242" y="3320498"/>
            <a:ext cx="2813088" cy="2599488"/>
          </a:xfrm>
          <a:prstGeom prst="rect">
            <a:avLst/>
          </a:prstGeom>
        </p:spPr>
      </p:pic>
    </p:spTree>
    <p:extLst>
      <p:ext uri="{BB962C8B-B14F-4D97-AF65-F5344CB8AC3E}">
        <p14:creationId xmlns:p14="http://schemas.microsoft.com/office/powerpoint/2010/main" val="82584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fade">
                                      <p:cBhvr>
                                        <p:cTn id="12" dur="500"/>
                                        <p:tgtEl>
                                          <p:spTgt spid="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8" grpId="0" animBg="1"/>
      <p:bldP spid="19" grpId="0" animBg="1"/>
      <p:bldP spid="20" grpId="0" animBg="1"/>
      <p:bldP spid="21" grpId="0" animBg="1"/>
      <p:bldP spid="22" grpId="0" animBg="1"/>
      <p:bldP spid="2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15D33-9965-4946-B06B-2C56A29AAD50}"/>
              </a:ext>
            </a:extLst>
          </p:cNvPr>
          <p:cNvSpPr>
            <a:spLocks noGrp="1"/>
          </p:cNvSpPr>
          <p:nvPr>
            <p:ph type="title"/>
          </p:nvPr>
        </p:nvSpPr>
        <p:spPr/>
        <p:txBody>
          <a:bodyPr/>
          <a:lstStyle/>
          <a:p>
            <a:r>
              <a:rPr lang="en-CA" dirty="0"/>
              <a:t>Just imagine….</a:t>
            </a:r>
          </a:p>
        </p:txBody>
      </p:sp>
      <p:sp>
        <p:nvSpPr>
          <p:cNvPr id="3" name="Content Placeholder 2">
            <a:extLst>
              <a:ext uri="{FF2B5EF4-FFF2-40B4-BE49-F238E27FC236}">
                <a16:creationId xmlns:a16="http://schemas.microsoft.com/office/drawing/2014/main" id="{3A0BBF66-4D0F-44F0-9324-D95F0D2D2B83}"/>
              </a:ext>
            </a:extLst>
          </p:cNvPr>
          <p:cNvSpPr>
            <a:spLocks noGrp="1"/>
          </p:cNvSpPr>
          <p:nvPr>
            <p:ph idx="1"/>
          </p:nvPr>
        </p:nvSpPr>
        <p:spPr>
          <a:xfrm>
            <a:off x="838200" y="1825625"/>
            <a:ext cx="5078506" cy="4351338"/>
          </a:xfrm>
        </p:spPr>
        <p:txBody>
          <a:bodyPr>
            <a:normAutofit fontScale="92500" lnSpcReduction="10000"/>
          </a:bodyPr>
          <a:lstStyle/>
          <a:p>
            <a:r>
              <a:rPr lang="en-CA" dirty="0">
                <a:latin typeface="+mj-lt"/>
                <a:cs typeface="Segoe UI" panose="020B0502040204020203" pitchFamily="34" charset="0"/>
              </a:rPr>
              <a:t>You are given a 15K budget for a POC to explore new technology for improving process efficiency. </a:t>
            </a:r>
            <a:br>
              <a:rPr lang="en-CA" dirty="0">
                <a:latin typeface="+mj-lt"/>
                <a:cs typeface="Segoe UI" panose="020B0502040204020203" pitchFamily="34" charset="0"/>
              </a:rPr>
            </a:br>
            <a:endParaRPr lang="en-CA" dirty="0">
              <a:latin typeface="+mj-lt"/>
              <a:cs typeface="Segoe UI" panose="020B0502040204020203" pitchFamily="34" charset="0"/>
            </a:endParaRPr>
          </a:p>
          <a:p>
            <a:r>
              <a:rPr lang="en-CA" dirty="0">
                <a:latin typeface="+mj-lt"/>
                <a:cs typeface="Segoe UI" panose="020B0502040204020203" pitchFamily="34" charset="0"/>
              </a:rPr>
              <a:t>If the project is successful, the company will roll out the method globally – it is in your hands.</a:t>
            </a:r>
            <a:br>
              <a:rPr lang="en-CA" dirty="0">
                <a:latin typeface="+mj-lt"/>
                <a:cs typeface="Segoe UI" panose="020B0502040204020203" pitchFamily="34" charset="0"/>
              </a:rPr>
            </a:br>
            <a:endParaRPr lang="en-CA" dirty="0">
              <a:latin typeface="+mj-lt"/>
              <a:cs typeface="Segoe UI" panose="020B0502040204020203" pitchFamily="34" charset="0"/>
            </a:endParaRPr>
          </a:p>
          <a:p>
            <a:r>
              <a:rPr lang="en-CA" dirty="0">
                <a:latin typeface="+mj-lt"/>
                <a:cs typeface="Segoe UI" panose="020B0502040204020203" pitchFamily="34" charset="0"/>
              </a:rPr>
              <a:t>You attend a conference and speak with BPM, RPA, AI and other digital tool vendors who can do a proof-of-concept project.</a:t>
            </a:r>
          </a:p>
        </p:txBody>
      </p:sp>
      <p:sp>
        <p:nvSpPr>
          <p:cNvPr id="4" name="Rectangle: Rounded Corners 3">
            <a:extLst>
              <a:ext uri="{FF2B5EF4-FFF2-40B4-BE49-F238E27FC236}">
                <a16:creationId xmlns:a16="http://schemas.microsoft.com/office/drawing/2014/main" id="{02EBB609-1E2B-479F-9F50-63251DF203E7}"/>
              </a:ext>
            </a:extLst>
          </p:cNvPr>
          <p:cNvSpPr/>
          <p:nvPr/>
        </p:nvSpPr>
        <p:spPr>
          <a:xfrm>
            <a:off x="6370917" y="1607671"/>
            <a:ext cx="5428675" cy="456929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t>Which process would you choose for the proof-of-concept?</a:t>
            </a:r>
          </a:p>
        </p:txBody>
      </p:sp>
    </p:spTree>
    <p:extLst>
      <p:ext uri="{BB962C8B-B14F-4D97-AF65-F5344CB8AC3E}">
        <p14:creationId xmlns:p14="http://schemas.microsoft.com/office/powerpoint/2010/main" val="35184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F0C07E4-C3E4-4E0B-BDB5-CA395EE01516}"/>
              </a:ext>
            </a:extLst>
          </p:cNvPr>
          <p:cNvSpPr/>
          <p:nvPr/>
        </p:nvSpPr>
        <p:spPr>
          <a:xfrm>
            <a:off x="-1" y="-58736"/>
            <a:ext cx="12217763" cy="17340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4" descr="Cartoon ID: bizcom44">
            <a:extLst>
              <a:ext uri="{FF2B5EF4-FFF2-40B4-BE49-F238E27FC236}">
                <a16:creationId xmlns:a16="http://schemas.microsoft.com/office/drawing/2014/main" id="{770D2419-3F75-451E-8FD7-C2F01CC5D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85" y="2348426"/>
            <a:ext cx="5013836" cy="3836835"/>
          </a:xfrm>
          <a:prstGeom prst="rect">
            <a:avLst/>
          </a:prstGeom>
          <a:noFill/>
          <a:extLst>
            <a:ext uri="{909E8E84-426E-40DD-AFC4-6F175D3DCCD1}">
              <a14:hiddenFill xmlns:a14="http://schemas.microsoft.com/office/drawing/2010/main">
                <a:solidFill>
                  <a:srgbClr val="FFFFFF"/>
                </a:solidFill>
              </a14:hiddenFill>
            </a:ext>
          </a:extLst>
        </p:spPr>
      </p:pic>
      <p:sp>
        <p:nvSpPr>
          <p:cNvPr id="27" name="Content Placeholder 26">
            <a:extLst>
              <a:ext uri="{FF2B5EF4-FFF2-40B4-BE49-F238E27FC236}">
                <a16:creationId xmlns:a16="http://schemas.microsoft.com/office/drawing/2014/main" id="{8BE2A3E9-0DFE-41D6-883E-55659B1A7BCE}"/>
              </a:ext>
            </a:extLst>
          </p:cNvPr>
          <p:cNvSpPr>
            <a:spLocks noGrp="1"/>
          </p:cNvSpPr>
          <p:nvPr>
            <p:ph idx="1"/>
          </p:nvPr>
        </p:nvSpPr>
        <p:spPr>
          <a:xfrm>
            <a:off x="5762896" y="2091175"/>
            <a:ext cx="6326777" cy="4351338"/>
          </a:xfrm>
        </p:spPr>
        <p:txBody>
          <a:bodyPr>
            <a:normAutofit fontScale="62500" lnSpcReduction="20000"/>
          </a:bodyPr>
          <a:lstStyle/>
          <a:p>
            <a:pPr>
              <a:lnSpc>
                <a:spcPct val="120000"/>
              </a:lnSpc>
            </a:pPr>
            <a:r>
              <a:rPr lang="en-CA" dirty="0">
                <a:latin typeface="+mj-lt"/>
              </a:rPr>
              <a:t>Before investing in digital transformation technology, get to know your processes.</a:t>
            </a:r>
            <a:br>
              <a:rPr lang="en-CA" dirty="0">
                <a:latin typeface="+mj-lt"/>
              </a:rPr>
            </a:br>
            <a:endParaRPr lang="en-CA" dirty="0">
              <a:latin typeface="+mj-lt"/>
            </a:endParaRPr>
          </a:p>
          <a:p>
            <a:pPr>
              <a:lnSpc>
                <a:spcPct val="120000"/>
              </a:lnSpc>
            </a:pPr>
            <a:r>
              <a:rPr lang="en-CA" dirty="0">
                <a:latin typeface="+mj-lt"/>
              </a:rPr>
              <a:t>Not all shortcuts are bad. If users are circumnavigating a process, find out why.</a:t>
            </a:r>
            <a:br>
              <a:rPr lang="en-CA" dirty="0">
                <a:latin typeface="+mj-lt"/>
              </a:rPr>
            </a:br>
            <a:endParaRPr lang="en-CA" dirty="0">
              <a:latin typeface="+mj-lt"/>
            </a:endParaRPr>
          </a:p>
          <a:p>
            <a:pPr>
              <a:lnSpc>
                <a:spcPct val="120000"/>
              </a:lnSpc>
            </a:pPr>
            <a:r>
              <a:rPr lang="en-CA" dirty="0">
                <a:latin typeface="+mj-lt"/>
              </a:rPr>
              <a:t>Process Risk Analysis should be a regular exercise and general trends should be observed.</a:t>
            </a:r>
            <a:br>
              <a:rPr lang="en-CA" dirty="0">
                <a:latin typeface="+mj-lt"/>
              </a:rPr>
            </a:br>
            <a:endParaRPr lang="en-CA" dirty="0">
              <a:latin typeface="+mj-lt"/>
            </a:endParaRPr>
          </a:p>
          <a:p>
            <a:pPr>
              <a:lnSpc>
                <a:spcPct val="120000"/>
              </a:lnSpc>
            </a:pPr>
            <a:r>
              <a:rPr lang="en-CA" dirty="0">
                <a:latin typeface="+mj-lt"/>
              </a:rPr>
              <a:t>Long term risks should be discussed with </a:t>
            </a:r>
            <a:r>
              <a:rPr lang="en-CA" dirty="0" err="1">
                <a:latin typeface="+mj-lt"/>
              </a:rPr>
              <a:t>CxO</a:t>
            </a:r>
            <a:r>
              <a:rPr lang="en-CA" dirty="0">
                <a:latin typeface="+mj-lt"/>
              </a:rPr>
              <a:t> for strategy planning. </a:t>
            </a:r>
            <a:br>
              <a:rPr lang="en-CA" dirty="0">
                <a:latin typeface="+mj-lt"/>
              </a:rPr>
            </a:br>
            <a:endParaRPr lang="en-CA" dirty="0">
              <a:latin typeface="+mj-lt"/>
            </a:endParaRPr>
          </a:p>
          <a:p>
            <a:pPr>
              <a:lnSpc>
                <a:spcPct val="120000"/>
              </a:lnSpc>
            </a:pPr>
            <a:r>
              <a:rPr lang="en-CA" dirty="0">
                <a:latin typeface="+mj-lt"/>
              </a:rPr>
              <a:t>Add PRA to your Six-Sigma “Analyse” phase.</a:t>
            </a:r>
          </a:p>
          <a:p>
            <a:pPr>
              <a:lnSpc>
                <a:spcPct val="120000"/>
              </a:lnSpc>
            </a:pPr>
            <a:endParaRPr lang="en-CA" dirty="0"/>
          </a:p>
        </p:txBody>
      </p:sp>
      <p:sp>
        <p:nvSpPr>
          <p:cNvPr id="32" name="Title 1">
            <a:extLst>
              <a:ext uri="{FF2B5EF4-FFF2-40B4-BE49-F238E27FC236}">
                <a16:creationId xmlns:a16="http://schemas.microsoft.com/office/drawing/2014/main" id="{D911FC66-80B9-48E0-AFB1-BCF2F03EE1C1}"/>
              </a:ext>
            </a:extLst>
          </p:cNvPr>
          <p:cNvSpPr>
            <a:spLocks noGrp="1"/>
          </p:cNvSpPr>
          <p:nvPr>
            <p:ph type="title"/>
          </p:nvPr>
        </p:nvSpPr>
        <p:spPr>
          <a:xfrm>
            <a:off x="838200" y="365125"/>
            <a:ext cx="10515600" cy="1325563"/>
          </a:xfrm>
        </p:spPr>
        <p:txBody>
          <a:bodyPr/>
          <a:lstStyle/>
          <a:p>
            <a:r>
              <a:rPr lang="en-CA" dirty="0">
                <a:solidFill>
                  <a:schemeClr val="bg1"/>
                </a:solidFill>
              </a:rPr>
              <a:t>Summary and Parting Thoughts</a:t>
            </a:r>
          </a:p>
        </p:txBody>
      </p:sp>
    </p:spTree>
    <p:extLst>
      <p:ext uri="{BB962C8B-B14F-4D97-AF65-F5344CB8AC3E}">
        <p14:creationId xmlns:p14="http://schemas.microsoft.com/office/powerpoint/2010/main" val="306796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fade">
                                      <p:cBhvr>
                                        <p:cTn id="27" dur="500"/>
                                        <p:tgtEl>
                                          <p:spTgt spid="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xEl>
                                              <p:pRg st="4" end="4"/>
                                            </p:txEl>
                                          </p:spTgt>
                                        </p:tgtEl>
                                        <p:attrNameLst>
                                          <p:attrName>style.visibility</p:attrName>
                                        </p:attrNameLst>
                                      </p:cBhvr>
                                      <p:to>
                                        <p:strVal val="visible"/>
                                      </p:to>
                                    </p:set>
                                    <p:animEffect transition="in" filter="fade">
                                      <p:cBhvr>
                                        <p:cTn id="32"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F0C07E4-C3E4-4E0B-BDB5-CA395EE01516}"/>
              </a:ext>
            </a:extLst>
          </p:cNvPr>
          <p:cNvSpPr/>
          <p:nvPr/>
        </p:nvSpPr>
        <p:spPr>
          <a:xfrm>
            <a:off x="0" y="0"/>
            <a:ext cx="7765676" cy="6858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descr="A person with a beard&#10;&#10;Description automatically generated with low confidence">
            <a:extLst>
              <a:ext uri="{FF2B5EF4-FFF2-40B4-BE49-F238E27FC236}">
                <a16:creationId xmlns:a16="http://schemas.microsoft.com/office/drawing/2014/main" id="{151BA0AB-20A9-46FD-94F1-7F50BFCF79AE}"/>
              </a:ext>
            </a:extLst>
          </p:cNvPr>
          <p:cNvPicPr>
            <a:picLocks noChangeAspect="1"/>
          </p:cNvPicPr>
          <p:nvPr/>
        </p:nvPicPr>
        <p:blipFill rotWithShape="1">
          <a:blip r:embed="rId3">
            <a:extLst>
              <a:ext uri="{28A0092B-C50C-407E-A947-70E740481C1C}">
                <a14:useLocalDpi xmlns:a14="http://schemas.microsoft.com/office/drawing/2010/main" val="0"/>
              </a:ext>
            </a:extLst>
          </a:blip>
          <a:srcRect l="24219" r="4381"/>
          <a:stretch/>
        </p:blipFill>
        <p:spPr>
          <a:xfrm>
            <a:off x="9096434" y="1559420"/>
            <a:ext cx="1945263" cy="1945263"/>
          </a:xfrm>
          <a:prstGeom prst="ellipse">
            <a:avLst/>
          </a:prstGeom>
        </p:spPr>
      </p:pic>
      <p:pic>
        <p:nvPicPr>
          <p:cNvPr id="10" name="Picture 9" descr="Logo&#10;&#10;Description automatically generated">
            <a:extLst>
              <a:ext uri="{FF2B5EF4-FFF2-40B4-BE49-F238E27FC236}">
                <a16:creationId xmlns:a16="http://schemas.microsoft.com/office/drawing/2014/main" id="{0658485D-6E4F-4074-8A0F-6F793D4510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6256" y="5208520"/>
            <a:ext cx="3525614" cy="730094"/>
          </a:xfrm>
          <a:prstGeom prst="rect">
            <a:avLst/>
          </a:prstGeom>
        </p:spPr>
      </p:pic>
      <p:sp>
        <p:nvSpPr>
          <p:cNvPr id="12" name="Content Placeholder 2">
            <a:extLst>
              <a:ext uri="{FF2B5EF4-FFF2-40B4-BE49-F238E27FC236}">
                <a16:creationId xmlns:a16="http://schemas.microsoft.com/office/drawing/2014/main" id="{F5273DDB-FC36-404C-9DDE-EB631264FC16}"/>
              </a:ext>
            </a:extLst>
          </p:cNvPr>
          <p:cNvSpPr txBox="1">
            <a:spLocks/>
          </p:cNvSpPr>
          <p:nvPr/>
        </p:nvSpPr>
        <p:spPr>
          <a:xfrm>
            <a:off x="8196747" y="3849825"/>
            <a:ext cx="3904633" cy="1989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dirty="0">
                <a:latin typeface="+mj-lt"/>
              </a:rPr>
              <a:t>Shyamal Addanki</a:t>
            </a:r>
          </a:p>
          <a:p>
            <a:pPr marL="0" indent="0" algn="ctr">
              <a:buNone/>
            </a:pPr>
            <a:r>
              <a:rPr lang="en-CA" sz="2000" dirty="0">
                <a:latin typeface="+mj-lt"/>
              </a:rPr>
              <a:t>shyamal@silvermistconsulting.com</a:t>
            </a:r>
          </a:p>
        </p:txBody>
      </p:sp>
      <p:sp>
        <p:nvSpPr>
          <p:cNvPr id="5" name="Title 4">
            <a:extLst>
              <a:ext uri="{FF2B5EF4-FFF2-40B4-BE49-F238E27FC236}">
                <a16:creationId xmlns:a16="http://schemas.microsoft.com/office/drawing/2014/main" id="{0AE23EE8-8EBC-409C-8B34-A0AB3633EFB0}"/>
              </a:ext>
            </a:extLst>
          </p:cNvPr>
          <p:cNvSpPr>
            <a:spLocks noGrp="1"/>
          </p:cNvSpPr>
          <p:nvPr>
            <p:ph type="title"/>
          </p:nvPr>
        </p:nvSpPr>
        <p:spPr>
          <a:xfrm>
            <a:off x="2264132" y="2288949"/>
            <a:ext cx="3237411" cy="2044972"/>
          </a:xfrm>
        </p:spPr>
        <p:txBody>
          <a:bodyPr>
            <a:normAutofit/>
          </a:bodyPr>
          <a:lstStyle/>
          <a:p>
            <a:pPr algn="ctr"/>
            <a:r>
              <a:rPr lang="en-CA" sz="5400" dirty="0">
                <a:solidFill>
                  <a:schemeClr val="bg1"/>
                </a:solidFill>
              </a:rPr>
              <a:t>Q&amp;A</a:t>
            </a:r>
          </a:p>
        </p:txBody>
      </p:sp>
      <p:sp>
        <p:nvSpPr>
          <p:cNvPr id="6" name="Rectangle 5">
            <a:extLst>
              <a:ext uri="{FF2B5EF4-FFF2-40B4-BE49-F238E27FC236}">
                <a16:creationId xmlns:a16="http://schemas.microsoft.com/office/drawing/2014/main" id="{66941AB9-99E1-4612-B297-5814EAD48994}"/>
              </a:ext>
            </a:extLst>
          </p:cNvPr>
          <p:cNvSpPr/>
          <p:nvPr/>
        </p:nvSpPr>
        <p:spPr>
          <a:xfrm>
            <a:off x="10306595" y="6113417"/>
            <a:ext cx="1885406" cy="730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10983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F0C07E4-C3E4-4E0B-BDB5-CA395EE01516}"/>
              </a:ext>
            </a:extLst>
          </p:cNvPr>
          <p:cNvSpPr/>
          <p:nvPr/>
        </p:nvSpPr>
        <p:spPr>
          <a:xfrm>
            <a:off x="-1" y="0"/>
            <a:ext cx="7765676" cy="6858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descr="A person with a beard&#10;&#10;Description automatically generated with low confidence">
            <a:extLst>
              <a:ext uri="{FF2B5EF4-FFF2-40B4-BE49-F238E27FC236}">
                <a16:creationId xmlns:a16="http://schemas.microsoft.com/office/drawing/2014/main" id="{151BA0AB-20A9-46FD-94F1-7F50BFCF79AE}"/>
              </a:ext>
            </a:extLst>
          </p:cNvPr>
          <p:cNvPicPr>
            <a:picLocks noChangeAspect="1"/>
          </p:cNvPicPr>
          <p:nvPr/>
        </p:nvPicPr>
        <p:blipFill rotWithShape="1">
          <a:blip r:embed="rId3">
            <a:extLst>
              <a:ext uri="{28A0092B-C50C-407E-A947-70E740481C1C}">
                <a14:useLocalDpi xmlns:a14="http://schemas.microsoft.com/office/drawing/2010/main" val="0"/>
              </a:ext>
            </a:extLst>
          </a:blip>
          <a:srcRect l="24219" r="4381"/>
          <a:stretch/>
        </p:blipFill>
        <p:spPr>
          <a:xfrm>
            <a:off x="9096434" y="1559420"/>
            <a:ext cx="1945263" cy="1945263"/>
          </a:xfrm>
          <a:prstGeom prst="ellipse">
            <a:avLst/>
          </a:prstGeom>
        </p:spPr>
      </p:pic>
      <p:pic>
        <p:nvPicPr>
          <p:cNvPr id="10" name="Picture 9" descr="Logo&#10;&#10;Description automatically generated">
            <a:extLst>
              <a:ext uri="{FF2B5EF4-FFF2-40B4-BE49-F238E27FC236}">
                <a16:creationId xmlns:a16="http://schemas.microsoft.com/office/drawing/2014/main" id="{0658485D-6E4F-4074-8A0F-6F793D4510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6256" y="5208520"/>
            <a:ext cx="3525614" cy="730094"/>
          </a:xfrm>
          <a:prstGeom prst="rect">
            <a:avLst/>
          </a:prstGeom>
        </p:spPr>
      </p:pic>
      <p:sp>
        <p:nvSpPr>
          <p:cNvPr id="12" name="Content Placeholder 2">
            <a:extLst>
              <a:ext uri="{FF2B5EF4-FFF2-40B4-BE49-F238E27FC236}">
                <a16:creationId xmlns:a16="http://schemas.microsoft.com/office/drawing/2014/main" id="{F5273DDB-FC36-404C-9DDE-EB631264FC16}"/>
              </a:ext>
            </a:extLst>
          </p:cNvPr>
          <p:cNvSpPr txBox="1">
            <a:spLocks/>
          </p:cNvSpPr>
          <p:nvPr/>
        </p:nvSpPr>
        <p:spPr>
          <a:xfrm>
            <a:off x="8196747" y="3849825"/>
            <a:ext cx="3904633" cy="1989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dirty="0">
                <a:latin typeface="+mj-lt"/>
              </a:rPr>
              <a:t>Shyamal Addanki</a:t>
            </a:r>
          </a:p>
          <a:p>
            <a:pPr marL="0" indent="0" algn="ctr">
              <a:buNone/>
            </a:pPr>
            <a:r>
              <a:rPr lang="en-CA" sz="2000" dirty="0">
                <a:latin typeface="+mj-lt"/>
              </a:rPr>
              <a:t>shyamal@silvermistconsulting.com</a:t>
            </a:r>
          </a:p>
        </p:txBody>
      </p:sp>
      <p:sp>
        <p:nvSpPr>
          <p:cNvPr id="5" name="Title 4">
            <a:extLst>
              <a:ext uri="{FF2B5EF4-FFF2-40B4-BE49-F238E27FC236}">
                <a16:creationId xmlns:a16="http://schemas.microsoft.com/office/drawing/2014/main" id="{0AE23EE8-8EBC-409C-8B34-A0AB3633EFB0}"/>
              </a:ext>
            </a:extLst>
          </p:cNvPr>
          <p:cNvSpPr>
            <a:spLocks noGrp="1"/>
          </p:cNvSpPr>
          <p:nvPr>
            <p:ph type="title"/>
          </p:nvPr>
        </p:nvSpPr>
        <p:spPr>
          <a:xfrm>
            <a:off x="2264132" y="2288949"/>
            <a:ext cx="3237411" cy="2044972"/>
          </a:xfrm>
        </p:spPr>
        <p:txBody>
          <a:bodyPr>
            <a:normAutofit/>
          </a:bodyPr>
          <a:lstStyle/>
          <a:p>
            <a:pPr algn="ctr"/>
            <a:r>
              <a:rPr lang="en-CA" sz="5400" dirty="0">
                <a:solidFill>
                  <a:schemeClr val="bg1"/>
                </a:solidFill>
              </a:rPr>
              <a:t>Thank you!</a:t>
            </a:r>
          </a:p>
        </p:txBody>
      </p:sp>
      <p:sp>
        <p:nvSpPr>
          <p:cNvPr id="6" name="Rectangle 5">
            <a:extLst>
              <a:ext uri="{FF2B5EF4-FFF2-40B4-BE49-F238E27FC236}">
                <a16:creationId xmlns:a16="http://schemas.microsoft.com/office/drawing/2014/main" id="{66941AB9-99E1-4612-B297-5814EAD48994}"/>
              </a:ext>
            </a:extLst>
          </p:cNvPr>
          <p:cNvSpPr/>
          <p:nvPr/>
        </p:nvSpPr>
        <p:spPr>
          <a:xfrm>
            <a:off x="10306595" y="6113417"/>
            <a:ext cx="1885406" cy="730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96078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B2CF-9A59-4D1C-A3F7-35BDC1EF6541}"/>
              </a:ext>
            </a:extLst>
          </p:cNvPr>
          <p:cNvSpPr>
            <a:spLocks noGrp="1"/>
          </p:cNvSpPr>
          <p:nvPr>
            <p:ph type="title"/>
          </p:nvPr>
        </p:nvSpPr>
        <p:spPr/>
        <p:txBody>
          <a:bodyPr/>
          <a:lstStyle/>
          <a:p>
            <a:r>
              <a:rPr lang="en-CA" dirty="0"/>
              <a:t>Common reasons for selecting a PoC process.</a:t>
            </a:r>
          </a:p>
        </p:txBody>
      </p:sp>
      <p:sp>
        <p:nvSpPr>
          <p:cNvPr id="3" name="Content Placeholder 2">
            <a:extLst>
              <a:ext uri="{FF2B5EF4-FFF2-40B4-BE49-F238E27FC236}">
                <a16:creationId xmlns:a16="http://schemas.microsoft.com/office/drawing/2014/main" id="{D4036130-A81D-4FCB-A78B-D3A81C4C9313}"/>
              </a:ext>
            </a:extLst>
          </p:cNvPr>
          <p:cNvSpPr>
            <a:spLocks noGrp="1"/>
          </p:cNvSpPr>
          <p:nvPr>
            <p:ph idx="1"/>
          </p:nvPr>
        </p:nvSpPr>
        <p:spPr>
          <a:xfrm>
            <a:off x="7082903" y="2067859"/>
            <a:ext cx="4270897" cy="3629008"/>
          </a:xfrm>
        </p:spPr>
        <p:txBody>
          <a:bodyPr>
            <a:normAutofit fontScale="70000" lnSpcReduction="20000"/>
          </a:bodyPr>
          <a:lstStyle/>
          <a:p>
            <a:pPr marL="0" indent="0">
              <a:lnSpc>
                <a:spcPct val="110000"/>
              </a:lnSpc>
              <a:buNone/>
            </a:pPr>
            <a:r>
              <a:rPr lang="en-US" dirty="0">
                <a:latin typeface="+mj-lt"/>
              </a:rPr>
              <a:t>The process that creates the most problems.</a:t>
            </a:r>
            <a:br>
              <a:rPr lang="en-US" dirty="0">
                <a:latin typeface="+mj-lt"/>
              </a:rPr>
            </a:br>
            <a:r>
              <a:rPr lang="en-US" dirty="0">
                <a:latin typeface="+mj-lt"/>
              </a:rPr>
              <a:t>(quality, rework, customer complaints)</a:t>
            </a:r>
            <a:br>
              <a:rPr lang="en-US" dirty="0">
                <a:latin typeface="+mj-lt"/>
              </a:rPr>
            </a:br>
            <a:endParaRPr lang="en-US" dirty="0">
              <a:latin typeface="+mj-lt"/>
            </a:endParaRPr>
          </a:p>
          <a:p>
            <a:pPr marL="0" indent="0">
              <a:lnSpc>
                <a:spcPct val="110000"/>
              </a:lnSpc>
              <a:buNone/>
            </a:pPr>
            <a:r>
              <a:rPr lang="en-US" dirty="0">
                <a:latin typeface="+mj-lt"/>
              </a:rPr>
              <a:t>The process that internal users complain about. </a:t>
            </a:r>
            <a:br>
              <a:rPr lang="en-US" dirty="0">
                <a:latin typeface="+mj-lt"/>
              </a:rPr>
            </a:br>
            <a:r>
              <a:rPr lang="en-US" dirty="0">
                <a:latin typeface="+mj-lt"/>
              </a:rPr>
              <a:t>(whining around the watercooler) </a:t>
            </a:r>
            <a:br>
              <a:rPr lang="en-US" dirty="0">
                <a:latin typeface="+mj-lt"/>
              </a:rPr>
            </a:br>
            <a:endParaRPr lang="en-US" dirty="0">
              <a:latin typeface="+mj-lt"/>
            </a:endParaRPr>
          </a:p>
          <a:p>
            <a:pPr marL="0" indent="0">
              <a:lnSpc>
                <a:spcPct val="110000"/>
              </a:lnSpc>
              <a:buNone/>
            </a:pPr>
            <a:r>
              <a:rPr lang="en-US" dirty="0">
                <a:latin typeface="+mj-lt"/>
              </a:rPr>
              <a:t>The process that really annoys you. </a:t>
            </a:r>
            <a:br>
              <a:rPr lang="en-US" dirty="0">
                <a:latin typeface="+mj-lt"/>
              </a:rPr>
            </a:br>
            <a:r>
              <a:rPr lang="en-US" dirty="0">
                <a:latin typeface="+mj-lt"/>
              </a:rPr>
              <a:t>(I hate filing expense reports, I wish we could do something about that)</a:t>
            </a:r>
          </a:p>
        </p:txBody>
      </p:sp>
      <p:pic>
        <p:nvPicPr>
          <p:cNvPr id="4" name="Picture 2" descr="Image result for BPM funny cartoon">
            <a:extLst>
              <a:ext uri="{FF2B5EF4-FFF2-40B4-BE49-F238E27FC236}">
                <a16:creationId xmlns:a16="http://schemas.microsoft.com/office/drawing/2014/main" id="{3A30E4EA-C03F-4390-90BE-C48375EFE9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799"/>
          <a:stretch/>
        </p:blipFill>
        <p:spPr bwMode="auto">
          <a:xfrm>
            <a:off x="1256337" y="2417313"/>
            <a:ext cx="4719584" cy="3279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64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3FA15BF-89EA-4776-9A38-F800DEE2168A}"/>
              </a:ext>
            </a:extLst>
          </p:cNvPr>
          <p:cNvGrpSpPr/>
          <p:nvPr/>
        </p:nvGrpSpPr>
        <p:grpSpPr>
          <a:xfrm>
            <a:off x="5181616" y="2317596"/>
            <a:ext cx="1492447" cy="1492447"/>
            <a:chOff x="4764918" y="1099797"/>
            <a:chExt cx="2196000" cy="2196000"/>
          </a:xfrm>
        </p:grpSpPr>
        <p:sp>
          <p:nvSpPr>
            <p:cNvPr id="15" name="Oval 14">
              <a:extLst>
                <a:ext uri="{FF2B5EF4-FFF2-40B4-BE49-F238E27FC236}">
                  <a16:creationId xmlns:a16="http://schemas.microsoft.com/office/drawing/2014/main" id="{7C095013-C872-401B-8632-7BD9D60D14FF}"/>
                </a:ext>
              </a:extLst>
            </p:cNvPr>
            <p:cNvSpPr/>
            <p:nvPr/>
          </p:nvSpPr>
          <p:spPr>
            <a:xfrm>
              <a:off x="4764918" y="1099797"/>
              <a:ext cx="2196000" cy="2196000"/>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6" name="Rectangle 15" descr="Workflow">
              <a:extLst>
                <a:ext uri="{FF2B5EF4-FFF2-40B4-BE49-F238E27FC236}">
                  <a16:creationId xmlns:a16="http://schemas.microsoft.com/office/drawing/2014/main" id="{A56BCF51-58B2-40DE-8A9C-2C5B1253525E}"/>
                </a:ext>
              </a:extLst>
            </p:cNvPr>
            <p:cNvSpPr/>
            <p:nvPr/>
          </p:nvSpPr>
          <p:spPr>
            <a:xfrm>
              <a:off x="5232918" y="1567797"/>
              <a:ext cx="1260000" cy="126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nvGrpSpPr>
          <p:cNvPr id="24" name="Group 23">
            <a:extLst>
              <a:ext uri="{FF2B5EF4-FFF2-40B4-BE49-F238E27FC236}">
                <a16:creationId xmlns:a16="http://schemas.microsoft.com/office/drawing/2014/main" id="{B0B1E4D0-3596-4060-9A6C-321C9563307F}"/>
              </a:ext>
            </a:extLst>
          </p:cNvPr>
          <p:cNvGrpSpPr/>
          <p:nvPr/>
        </p:nvGrpSpPr>
        <p:grpSpPr>
          <a:xfrm>
            <a:off x="5181615" y="4315256"/>
            <a:ext cx="1492447" cy="1492447"/>
            <a:chOff x="4764918" y="3565799"/>
            <a:chExt cx="2196000" cy="2196000"/>
          </a:xfrm>
        </p:grpSpPr>
        <p:sp>
          <p:nvSpPr>
            <p:cNvPr id="18" name="Oval 17">
              <a:extLst>
                <a:ext uri="{FF2B5EF4-FFF2-40B4-BE49-F238E27FC236}">
                  <a16:creationId xmlns:a16="http://schemas.microsoft.com/office/drawing/2014/main" id="{C2BEE402-C04E-4AB7-9157-6FE5FB652DED}"/>
                </a:ext>
              </a:extLst>
            </p:cNvPr>
            <p:cNvSpPr/>
            <p:nvPr/>
          </p:nvSpPr>
          <p:spPr>
            <a:xfrm>
              <a:off x="4764918" y="3565799"/>
              <a:ext cx="2196000" cy="2196000"/>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9" name="Rectangle 18" descr="Irritant">
              <a:extLst>
                <a:ext uri="{FF2B5EF4-FFF2-40B4-BE49-F238E27FC236}">
                  <a16:creationId xmlns:a16="http://schemas.microsoft.com/office/drawing/2014/main" id="{0D7DF1D0-01BE-4597-A908-6C157B60A243}"/>
                </a:ext>
              </a:extLst>
            </p:cNvPr>
            <p:cNvSpPr/>
            <p:nvPr/>
          </p:nvSpPr>
          <p:spPr>
            <a:xfrm>
              <a:off x="5232918" y="4033799"/>
              <a:ext cx="1260000" cy="1260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21" name="Rectangle: Rounded Corners 20">
            <a:extLst>
              <a:ext uri="{FF2B5EF4-FFF2-40B4-BE49-F238E27FC236}">
                <a16:creationId xmlns:a16="http://schemas.microsoft.com/office/drawing/2014/main" id="{C9A663E4-8F55-4186-8433-D6D3172E986F}"/>
              </a:ext>
            </a:extLst>
          </p:cNvPr>
          <p:cNvSpPr/>
          <p:nvPr/>
        </p:nvSpPr>
        <p:spPr>
          <a:xfrm>
            <a:off x="7142063" y="2509106"/>
            <a:ext cx="3621739" cy="11094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800" dirty="0">
                <a:solidFill>
                  <a:schemeClr val="tx1"/>
                </a:solidFill>
                <a:latin typeface="+mj-lt"/>
                <a:ea typeface="Roboto Light" panose="02000000000000000000" pitchFamily="2" charset="0"/>
              </a:rPr>
              <a:t>A way to understand and visualize issues in the process landscape.</a:t>
            </a:r>
          </a:p>
        </p:txBody>
      </p:sp>
      <p:sp>
        <p:nvSpPr>
          <p:cNvPr id="22" name="Rectangle: Rounded Corners 21">
            <a:extLst>
              <a:ext uri="{FF2B5EF4-FFF2-40B4-BE49-F238E27FC236}">
                <a16:creationId xmlns:a16="http://schemas.microsoft.com/office/drawing/2014/main" id="{EB3B1EF6-5EF8-4ED1-B08B-1117E24AE235}"/>
              </a:ext>
            </a:extLst>
          </p:cNvPr>
          <p:cNvSpPr/>
          <p:nvPr/>
        </p:nvSpPr>
        <p:spPr>
          <a:xfrm>
            <a:off x="7142063" y="4503677"/>
            <a:ext cx="3621739" cy="11094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800" dirty="0">
                <a:solidFill>
                  <a:schemeClr val="tx1"/>
                </a:solidFill>
                <a:latin typeface="+mj-lt"/>
                <a:ea typeface="Roboto Light" panose="02000000000000000000" pitchFamily="2" charset="0"/>
              </a:rPr>
              <a:t>A way to understand how failures and risks impact the business.</a:t>
            </a:r>
          </a:p>
        </p:txBody>
      </p:sp>
      <p:sp>
        <p:nvSpPr>
          <p:cNvPr id="27" name="Rectangle: Rounded Corners 26">
            <a:extLst>
              <a:ext uri="{FF2B5EF4-FFF2-40B4-BE49-F238E27FC236}">
                <a16:creationId xmlns:a16="http://schemas.microsoft.com/office/drawing/2014/main" id="{DE07A7D1-82C2-4285-BFC0-FD2F38E4BE64}"/>
              </a:ext>
            </a:extLst>
          </p:cNvPr>
          <p:cNvSpPr/>
          <p:nvPr/>
        </p:nvSpPr>
        <p:spPr>
          <a:xfrm>
            <a:off x="697386" y="2125825"/>
            <a:ext cx="3824941" cy="400090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dirty="0"/>
              <a:t>What is process risk analysis (PRA)?</a:t>
            </a:r>
          </a:p>
        </p:txBody>
      </p:sp>
      <p:sp>
        <p:nvSpPr>
          <p:cNvPr id="11" name="Title 1">
            <a:extLst>
              <a:ext uri="{FF2B5EF4-FFF2-40B4-BE49-F238E27FC236}">
                <a16:creationId xmlns:a16="http://schemas.microsoft.com/office/drawing/2014/main" id="{DA5F7B27-EF75-4883-9356-49D4231DDE61}"/>
              </a:ext>
            </a:extLst>
          </p:cNvPr>
          <p:cNvSpPr>
            <a:spLocks noGrp="1"/>
          </p:cNvSpPr>
          <p:nvPr>
            <p:ph type="title"/>
          </p:nvPr>
        </p:nvSpPr>
        <p:spPr>
          <a:xfrm>
            <a:off x="838200" y="365125"/>
            <a:ext cx="10515600" cy="1325563"/>
          </a:xfrm>
        </p:spPr>
        <p:txBody>
          <a:bodyPr/>
          <a:lstStyle/>
          <a:p>
            <a:r>
              <a:rPr lang="en-CA" dirty="0"/>
              <a:t>Instead, use PRA to find the right process.</a:t>
            </a:r>
          </a:p>
        </p:txBody>
      </p:sp>
    </p:spTree>
    <p:extLst>
      <p:ext uri="{BB962C8B-B14F-4D97-AF65-F5344CB8AC3E}">
        <p14:creationId xmlns:p14="http://schemas.microsoft.com/office/powerpoint/2010/main" val="233361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3FA15BF-89EA-4776-9A38-F800DEE2168A}"/>
              </a:ext>
            </a:extLst>
          </p:cNvPr>
          <p:cNvGrpSpPr/>
          <p:nvPr/>
        </p:nvGrpSpPr>
        <p:grpSpPr>
          <a:xfrm>
            <a:off x="932668" y="2317596"/>
            <a:ext cx="1492447" cy="1492447"/>
            <a:chOff x="4764918" y="1099797"/>
            <a:chExt cx="2196000" cy="2196000"/>
          </a:xfrm>
        </p:grpSpPr>
        <p:sp>
          <p:nvSpPr>
            <p:cNvPr id="15" name="Oval 14">
              <a:extLst>
                <a:ext uri="{FF2B5EF4-FFF2-40B4-BE49-F238E27FC236}">
                  <a16:creationId xmlns:a16="http://schemas.microsoft.com/office/drawing/2014/main" id="{7C095013-C872-401B-8632-7BD9D60D14FF}"/>
                </a:ext>
              </a:extLst>
            </p:cNvPr>
            <p:cNvSpPr/>
            <p:nvPr/>
          </p:nvSpPr>
          <p:spPr>
            <a:xfrm>
              <a:off x="4764918" y="1099797"/>
              <a:ext cx="2196000" cy="2196000"/>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6" name="Rectangle 15" descr="Workflow">
              <a:extLst>
                <a:ext uri="{FF2B5EF4-FFF2-40B4-BE49-F238E27FC236}">
                  <a16:creationId xmlns:a16="http://schemas.microsoft.com/office/drawing/2014/main" id="{A56BCF51-58B2-40DE-8A9C-2C5B1253525E}"/>
                </a:ext>
              </a:extLst>
            </p:cNvPr>
            <p:cNvSpPr/>
            <p:nvPr/>
          </p:nvSpPr>
          <p:spPr>
            <a:xfrm>
              <a:off x="5232918" y="1567797"/>
              <a:ext cx="1260000" cy="126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nvGrpSpPr>
          <p:cNvPr id="24" name="Group 23">
            <a:extLst>
              <a:ext uri="{FF2B5EF4-FFF2-40B4-BE49-F238E27FC236}">
                <a16:creationId xmlns:a16="http://schemas.microsoft.com/office/drawing/2014/main" id="{B0B1E4D0-3596-4060-9A6C-321C9563307F}"/>
              </a:ext>
            </a:extLst>
          </p:cNvPr>
          <p:cNvGrpSpPr/>
          <p:nvPr/>
        </p:nvGrpSpPr>
        <p:grpSpPr>
          <a:xfrm>
            <a:off x="932667" y="4315256"/>
            <a:ext cx="1492447" cy="1492447"/>
            <a:chOff x="4764918" y="3565799"/>
            <a:chExt cx="2196000" cy="2196000"/>
          </a:xfrm>
        </p:grpSpPr>
        <p:sp>
          <p:nvSpPr>
            <p:cNvPr id="18" name="Oval 17">
              <a:extLst>
                <a:ext uri="{FF2B5EF4-FFF2-40B4-BE49-F238E27FC236}">
                  <a16:creationId xmlns:a16="http://schemas.microsoft.com/office/drawing/2014/main" id="{C2BEE402-C04E-4AB7-9157-6FE5FB652DED}"/>
                </a:ext>
              </a:extLst>
            </p:cNvPr>
            <p:cNvSpPr/>
            <p:nvPr/>
          </p:nvSpPr>
          <p:spPr>
            <a:xfrm>
              <a:off x="4764918" y="3565799"/>
              <a:ext cx="2196000" cy="2196000"/>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9" name="Rectangle 18" descr="Irritant">
              <a:extLst>
                <a:ext uri="{FF2B5EF4-FFF2-40B4-BE49-F238E27FC236}">
                  <a16:creationId xmlns:a16="http://schemas.microsoft.com/office/drawing/2014/main" id="{0D7DF1D0-01BE-4597-A908-6C157B60A243}"/>
                </a:ext>
              </a:extLst>
            </p:cNvPr>
            <p:cNvSpPr/>
            <p:nvPr/>
          </p:nvSpPr>
          <p:spPr>
            <a:xfrm>
              <a:off x="5232918" y="4033799"/>
              <a:ext cx="1260000" cy="1260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21" name="Rectangle: Rounded Corners 20">
            <a:extLst>
              <a:ext uri="{FF2B5EF4-FFF2-40B4-BE49-F238E27FC236}">
                <a16:creationId xmlns:a16="http://schemas.microsoft.com/office/drawing/2014/main" id="{C9A663E4-8F55-4186-8433-D6D3172E986F}"/>
              </a:ext>
            </a:extLst>
          </p:cNvPr>
          <p:cNvSpPr/>
          <p:nvPr/>
        </p:nvSpPr>
        <p:spPr>
          <a:xfrm>
            <a:off x="2893115" y="2509106"/>
            <a:ext cx="3621739" cy="11094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800" dirty="0">
                <a:solidFill>
                  <a:schemeClr val="tx1"/>
                </a:solidFill>
                <a:latin typeface="+mj-lt"/>
                <a:ea typeface="Roboto Light" panose="02000000000000000000" pitchFamily="2" charset="0"/>
              </a:rPr>
              <a:t>A way to understand and visualize issues in the process landscape.</a:t>
            </a:r>
          </a:p>
        </p:txBody>
      </p:sp>
      <p:sp>
        <p:nvSpPr>
          <p:cNvPr id="22" name="Rectangle: Rounded Corners 21">
            <a:extLst>
              <a:ext uri="{FF2B5EF4-FFF2-40B4-BE49-F238E27FC236}">
                <a16:creationId xmlns:a16="http://schemas.microsoft.com/office/drawing/2014/main" id="{EB3B1EF6-5EF8-4ED1-B08B-1117E24AE235}"/>
              </a:ext>
            </a:extLst>
          </p:cNvPr>
          <p:cNvSpPr/>
          <p:nvPr/>
        </p:nvSpPr>
        <p:spPr>
          <a:xfrm>
            <a:off x="2893115" y="4503677"/>
            <a:ext cx="3621739" cy="11094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800" dirty="0">
                <a:solidFill>
                  <a:schemeClr val="tx1"/>
                </a:solidFill>
                <a:latin typeface="+mj-lt"/>
                <a:ea typeface="Roboto Light" panose="02000000000000000000" pitchFamily="2" charset="0"/>
              </a:rPr>
              <a:t>A way to understand how failures and risks impact the business.</a:t>
            </a:r>
          </a:p>
        </p:txBody>
      </p:sp>
      <p:sp>
        <p:nvSpPr>
          <p:cNvPr id="11" name="Title 1">
            <a:extLst>
              <a:ext uri="{FF2B5EF4-FFF2-40B4-BE49-F238E27FC236}">
                <a16:creationId xmlns:a16="http://schemas.microsoft.com/office/drawing/2014/main" id="{DA5F7B27-EF75-4883-9356-49D4231DDE61}"/>
              </a:ext>
            </a:extLst>
          </p:cNvPr>
          <p:cNvSpPr>
            <a:spLocks noGrp="1"/>
          </p:cNvSpPr>
          <p:nvPr>
            <p:ph type="title"/>
          </p:nvPr>
        </p:nvSpPr>
        <p:spPr>
          <a:xfrm>
            <a:off x="838200" y="365125"/>
            <a:ext cx="10515600" cy="1325563"/>
          </a:xfrm>
        </p:spPr>
        <p:txBody>
          <a:bodyPr/>
          <a:lstStyle/>
          <a:p>
            <a:r>
              <a:rPr lang="en-CA" dirty="0"/>
              <a:t>Instead, use PRA to find the right process.</a:t>
            </a:r>
          </a:p>
        </p:txBody>
      </p:sp>
      <p:sp>
        <p:nvSpPr>
          <p:cNvPr id="12" name="Rectangle: Rounded Corners 11">
            <a:extLst>
              <a:ext uri="{FF2B5EF4-FFF2-40B4-BE49-F238E27FC236}">
                <a16:creationId xmlns:a16="http://schemas.microsoft.com/office/drawing/2014/main" id="{ED883484-9878-4400-8C44-C0FCD93A49A9}"/>
              </a:ext>
            </a:extLst>
          </p:cNvPr>
          <p:cNvSpPr/>
          <p:nvPr/>
        </p:nvSpPr>
        <p:spPr>
          <a:xfrm>
            <a:off x="6982854" y="2370869"/>
            <a:ext cx="4586770" cy="154955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Are your processes aligned with the company’s </a:t>
            </a:r>
            <a:r>
              <a:rPr lang="en-CA" sz="2400" u="sng" dirty="0"/>
              <a:t>operations</a:t>
            </a:r>
            <a:r>
              <a:rPr lang="en-CA" sz="2400" dirty="0"/>
              <a:t>?</a:t>
            </a:r>
          </a:p>
        </p:txBody>
      </p:sp>
      <p:sp>
        <p:nvSpPr>
          <p:cNvPr id="13" name="Rectangle: Rounded Corners 12">
            <a:extLst>
              <a:ext uri="{FF2B5EF4-FFF2-40B4-BE49-F238E27FC236}">
                <a16:creationId xmlns:a16="http://schemas.microsoft.com/office/drawing/2014/main" id="{29F69240-7267-4D2A-8567-077E25C929B7}"/>
              </a:ext>
            </a:extLst>
          </p:cNvPr>
          <p:cNvSpPr/>
          <p:nvPr/>
        </p:nvSpPr>
        <p:spPr>
          <a:xfrm>
            <a:off x="6982854" y="4283613"/>
            <a:ext cx="4586770" cy="154955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Are your processes aligned with the company’s </a:t>
            </a:r>
            <a:r>
              <a:rPr lang="en-CA" sz="2400" u="sng" dirty="0"/>
              <a:t>strategy</a:t>
            </a:r>
            <a:r>
              <a:rPr lang="en-CA" sz="2400" dirty="0"/>
              <a:t>?</a:t>
            </a:r>
          </a:p>
        </p:txBody>
      </p:sp>
    </p:spTree>
    <p:extLst>
      <p:ext uri="{BB962C8B-B14F-4D97-AF65-F5344CB8AC3E}">
        <p14:creationId xmlns:p14="http://schemas.microsoft.com/office/powerpoint/2010/main" val="22680649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74BCA7-773B-4D5B-AC18-C196CA8419F1}"/>
              </a:ext>
            </a:extLst>
          </p:cNvPr>
          <p:cNvSpPr txBox="1"/>
          <p:nvPr/>
        </p:nvSpPr>
        <p:spPr>
          <a:xfrm>
            <a:off x="4735142" y="1005571"/>
            <a:ext cx="6962587" cy="1200329"/>
          </a:xfrm>
          <a:prstGeom prst="rect">
            <a:avLst/>
          </a:prstGeom>
          <a:noFill/>
        </p:spPr>
        <p:txBody>
          <a:bodyPr wrap="square" anchor="ctr">
            <a:spAutoFit/>
          </a:bodyPr>
          <a:lstStyle/>
          <a:p>
            <a:pPr algn="l" rtl="0" fontAlgn="base"/>
            <a:r>
              <a:rPr lang="en-US" sz="3600" b="0" i="0" dirty="0">
                <a:solidFill>
                  <a:srgbClr val="000000"/>
                </a:solidFill>
                <a:effectLst/>
                <a:latin typeface="+mj-lt"/>
              </a:rPr>
              <a:t>A process is </a:t>
            </a:r>
            <a:r>
              <a:rPr lang="en-US" sz="3600" b="0" i="0" u="sng" dirty="0">
                <a:solidFill>
                  <a:srgbClr val="000000"/>
                </a:solidFill>
                <a:effectLst/>
                <a:latin typeface="+mj-lt"/>
              </a:rPr>
              <a:t>accurate</a:t>
            </a:r>
            <a:r>
              <a:rPr lang="en-US" sz="3600" b="0" i="0" dirty="0">
                <a:solidFill>
                  <a:srgbClr val="000000"/>
                </a:solidFill>
                <a:effectLst/>
                <a:latin typeface="+mj-lt"/>
              </a:rPr>
              <a:t> if the end state of the process is always achieved. </a:t>
            </a:r>
          </a:p>
        </p:txBody>
      </p:sp>
      <p:sp>
        <p:nvSpPr>
          <p:cNvPr id="7" name="TextBox 6">
            <a:extLst>
              <a:ext uri="{FF2B5EF4-FFF2-40B4-BE49-F238E27FC236}">
                <a16:creationId xmlns:a16="http://schemas.microsoft.com/office/drawing/2014/main" id="{7EDCA6B2-0A9B-428B-97DD-A5D141073438}"/>
              </a:ext>
            </a:extLst>
          </p:cNvPr>
          <p:cNvSpPr txBox="1"/>
          <p:nvPr/>
        </p:nvSpPr>
        <p:spPr>
          <a:xfrm>
            <a:off x="4735142" y="4653452"/>
            <a:ext cx="7097347" cy="1200329"/>
          </a:xfrm>
          <a:prstGeom prst="rect">
            <a:avLst/>
          </a:prstGeom>
          <a:noFill/>
        </p:spPr>
        <p:txBody>
          <a:bodyPr wrap="square" anchor="ctr">
            <a:spAutoFit/>
          </a:bodyPr>
          <a:lstStyle/>
          <a:p>
            <a:pPr algn="l" rtl="0" fontAlgn="base"/>
            <a:r>
              <a:rPr lang="en-US" sz="3600" b="0" i="0" dirty="0">
                <a:solidFill>
                  <a:srgbClr val="000000"/>
                </a:solidFill>
                <a:effectLst/>
                <a:latin typeface="+mj-lt"/>
              </a:rPr>
              <a:t>A process is </a:t>
            </a:r>
            <a:r>
              <a:rPr lang="en-US" sz="3600" b="0" i="0" u="sng" dirty="0">
                <a:solidFill>
                  <a:srgbClr val="000000"/>
                </a:solidFill>
                <a:effectLst/>
                <a:latin typeface="+mj-lt"/>
              </a:rPr>
              <a:t>precise</a:t>
            </a:r>
            <a:r>
              <a:rPr lang="en-US" sz="3600" b="0" i="0" dirty="0">
                <a:solidFill>
                  <a:srgbClr val="000000"/>
                </a:solidFill>
                <a:effectLst/>
                <a:latin typeface="+mj-lt"/>
              </a:rPr>
              <a:t> if the steps of the process are always followed. </a:t>
            </a:r>
          </a:p>
        </p:txBody>
      </p:sp>
      <p:pic>
        <p:nvPicPr>
          <p:cNvPr id="9" name="Picture 8" descr="Arrow in a bulls eye">
            <a:extLst>
              <a:ext uri="{FF2B5EF4-FFF2-40B4-BE49-F238E27FC236}">
                <a16:creationId xmlns:a16="http://schemas.microsoft.com/office/drawing/2014/main" id="{71645689-F1BD-420A-BE7B-69A60C49D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786" y="-220234"/>
            <a:ext cx="5475189" cy="3649234"/>
          </a:xfrm>
          <a:prstGeom prst="roundRect">
            <a:avLst/>
          </a:prstGeom>
        </p:spPr>
      </p:pic>
      <p:pic>
        <p:nvPicPr>
          <p:cNvPr id="11" name="Picture 10" descr="A desk with technical drawings, pencil and tools">
            <a:extLst>
              <a:ext uri="{FF2B5EF4-FFF2-40B4-BE49-F238E27FC236}">
                <a16:creationId xmlns:a16="http://schemas.microsoft.com/office/drawing/2014/main" id="{5D8B7BB7-35F9-4CB3-9C4B-D9D256A9A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786" y="3429000"/>
            <a:ext cx="5475186" cy="3649234"/>
          </a:xfrm>
          <a:prstGeom prst="roundRect">
            <a:avLst/>
          </a:prstGeom>
        </p:spPr>
      </p:pic>
      <p:sp>
        <p:nvSpPr>
          <p:cNvPr id="12" name="Callout: Left-Right Arrow 11">
            <a:extLst>
              <a:ext uri="{FF2B5EF4-FFF2-40B4-BE49-F238E27FC236}">
                <a16:creationId xmlns:a16="http://schemas.microsoft.com/office/drawing/2014/main" id="{56C64795-2A14-403A-9E5E-C2F1DEA0EA9C}"/>
              </a:ext>
            </a:extLst>
          </p:cNvPr>
          <p:cNvSpPr/>
          <p:nvPr/>
        </p:nvSpPr>
        <p:spPr>
          <a:xfrm rot="5400000">
            <a:off x="6981893" y="477225"/>
            <a:ext cx="2019908" cy="5794564"/>
          </a:xfrm>
          <a:prstGeom prst="leftRightArrowCallout">
            <a:avLst>
              <a:gd name="adj1" fmla="val 127520"/>
              <a:gd name="adj2" fmla="val 47039"/>
              <a:gd name="adj3" fmla="val 24408"/>
              <a:gd name="adj4" fmla="val 5118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sz="2400" dirty="0"/>
              <a:t>Key attributes: Accuracy and Precision</a:t>
            </a:r>
          </a:p>
        </p:txBody>
      </p:sp>
    </p:spTree>
    <p:extLst>
      <p:ext uri="{BB962C8B-B14F-4D97-AF65-F5344CB8AC3E}">
        <p14:creationId xmlns:p14="http://schemas.microsoft.com/office/powerpoint/2010/main" val="207032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EB4E-E725-41A7-943E-16874A947614}"/>
              </a:ext>
            </a:extLst>
          </p:cNvPr>
          <p:cNvSpPr>
            <a:spLocks noGrp="1"/>
          </p:cNvSpPr>
          <p:nvPr>
            <p:ph type="title"/>
          </p:nvPr>
        </p:nvSpPr>
        <p:spPr/>
        <p:txBody>
          <a:bodyPr/>
          <a:lstStyle/>
          <a:p>
            <a:r>
              <a:rPr lang="en-CA" dirty="0"/>
              <a:t>Documented Process</a:t>
            </a:r>
          </a:p>
        </p:txBody>
      </p:sp>
      <p:pic>
        <p:nvPicPr>
          <p:cNvPr id="6" name="Picture 5" descr="Diagram&#10;&#10;Description automatically generated">
            <a:extLst>
              <a:ext uri="{FF2B5EF4-FFF2-40B4-BE49-F238E27FC236}">
                <a16:creationId xmlns:a16="http://schemas.microsoft.com/office/drawing/2014/main" id="{5AC724A9-A682-4D70-84FF-3839941E8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588" y="2697381"/>
            <a:ext cx="8116824" cy="2057400"/>
          </a:xfrm>
          <a:prstGeom prst="rect">
            <a:avLst/>
          </a:prstGeom>
        </p:spPr>
      </p:pic>
    </p:spTree>
    <p:extLst>
      <p:ext uri="{BB962C8B-B14F-4D97-AF65-F5344CB8AC3E}">
        <p14:creationId xmlns:p14="http://schemas.microsoft.com/office/powerpoint/2010/main" val="109726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84ACE-8DBF-45F8-9BCB-8A1F3A83BF46}"/>
              </a:ext>
            </a:extLst>
          </p:cNvPr>
          <p:cNvSpPr>
            <a:spLocks noGrp="1"/>
          </p:cNvSpPr>
          <p:nvPr>
            <p:ph type="title"/>
          </p:nvPr>
        </p:nvSpPr>
        <p:spPr/>
        <p:txBody>
          <a:bodyPr/>
          <a:lstStyle/>
          <a:p>
            <a:r>
              <a:rPr lang="en-CA" dirty="0"/>
              <a:t>Accurate, NOT precise = too much waste </a:t>
            </a:r>
          </a:p>
        </p:txBody>
      </p:sp>
      <p:pic>
        <p:nvPicPr>
          <p:cNvPr id="5" name="Picture 4" descr="Diagram&#10;&#10;Description automatically generated">
            <a:extLst>
              <a:ext uri="{FF2B5EF4-FFF2-40B4-BE49-F238E27FC236}">
                <a16:creationId xmlns:a16="http://schemas.microsoft.com/office/drawing/2014/main" id="{4DB7FD60-D1D1-468D-8926-C316B1E3B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96" y="1435608"/>
            <a:ext cx="9131808" cy="5422392"/>
          </a:xfrm>
          <a:prstGeom prst="rect">
            <a:avLst/>
          </a:prstGeom>
        </p:spPr>
      </p:pic>
    </p:spTree>
    <p:extLst>
      <p:ext uri="{BB962C8B-B14F-4D97-AF65-F5344CB8AC3E}">
        <p14:creationId xmlns:p14="http://schemas.microsoft.com/office/powerpoint/2010/main" val="2238168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D8D44-9D37-4BB6-BD72-B839C00403EA}"/>
              </a:ext>
            </a:extLst>
          </p:cNvPr>
          <p:cNvSpPr>
            <a:spLocks noGrp="1"/>
          </p:cNvSpPr>
          <p:nvPr>
            <p:ph type="title"/>
          </p:nvPr>
        </p:nvSpPr>
        <p:spPr/>
        <p:txBody>
          <a:bodyPr/>
          <a:lstStyle/>
          <a:p>
            <a:r>
              <a:rPr lang="en-CA" dirty="0"/>
              <a:t>Precise, NOT accurate = too much variation</a:t>
            </a:r>
          </a:p>
        </p:txBody>
      </p:sp>
      <p:pic>
        <p:nvPicPr>
          <p:cNvPr id="5" name="Picture 4" descr="Diagram&#10;&#10;Description automatically generated">
            <a:extLst>
              <a:ext uri="{FF2B5EF4-FFF2-40B4-BE49-F238E27FC236}">
                <a16:creationId xmlns:a16="http://schemas.microsoft.com/office/drawing/2014/main" id="{72DA8361-C813-47FF-ADCF-B5753E58D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588" y="2692215"/>
            <a:ext cx="8116824" cy="2859024"/>
          </a:xfrm>
          <a:prstGeom prst="rect">
            <a:avLst/>
          </a:prstGeom>
        </p:spPr>
      </p:pic>
    </p:spTree>
    <p:extLst>
      <p:ext uri="{BB962C8B-B14F-4D97-AF65-F5344CB8AC3E}">
        <p14:creationId xmlns:p14="http://schemas.microsoft.com/office/powerpoint/2010/main" val="2238723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6091</TotalTime>
  <Words>1362</Words>
  <Application>Microsoft Office PowerPoint</Application>
  <PresentationFormat>Widescreen</PresentationFormat>
  <Paragraphs>311</Paragraphs>
  <Slides>22</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Neue Plak</vt:lpstr>
      <vt:lpstr>Office Theme</vt:lpstr>
      <vt:lpstr>What are the key steps to optimize processes for digital transformation?</vt:lpstr>
      <vt:lpstr>Just imagine….</vt:lpstr>
      <vt:lpstr>Common reasons for selecting a PoC process.</vt:lpstr>
      <vt:lpstr>Instead, use PRA to find the right process.</vt:lpstr>
      <vt:lpstr>Instead, use PRA to find the right process.</vt:lpstr>
      <vt:lpstr>PowerPoint Presentation</vt:lpstr>
      <vt:lpstr>Documented Process</vt:lpstr>
      <vt:lpstr>Accurate, NOT precise = too much waste </vt:lpstr>
      <vt:lpstr>Precise, NOT accurate = too much variation</vt:lpstr>
      <vt:lpstr>NOT accurate, NOT precise</vt:lpstr>
      <vt:lpstr>PowerPoint Presentation</vt:lpstr>
      <vt:lpstr>PowerPoint Presentation</vt:lpstr>
      <vt:lpstr>Types of process risks</vt:lpstr>
      <vt:lpstr>Quantitative result of a PRA workshop output</vt:lpstr>
      <vt:lpstr>Example of a PRA Matrix plotted</vt:lpstr>
      <vt:lpstr>Which process should we pilot for DT?</vt:lpstr>
      <vt:lpstr>Further considerations for Digital Transformation</vt:lpstr>
      <vt:lpstr>Which kind of automation?</vt:lpstr>
      <vt:lpstr>PowerPoint Presentation</vt:lpstr>
      <vt:lpstr>Summary and Parting Thoughts</vt:lpstr>
      <vt:lpstr>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process risk analysis to determine the starting point of digital transformation</dc:title>
  <dc:creator>Shyamal Addanki</dc:creator>
  <cp:lastModifiedBy>Shyamal Addanki</cp:lastModifiedBy>
  <cp:revision>2</cp:revision>
  <dcterms:created xsi:type="dcterms:W3CDTF">2021-07-26T13:09:37Z</dcterms:created>
  <dcterms:modified xsi:type="dcterms:W3CDTF">2022-03-23T16:20:51Z</dcterms:modified>
</cp:coreProperties>
</file>