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48.xml" ContentType="application/vnd.openxmlformats-officedocument.presentationml.tags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41.xml" ContentType="application/vnd.openxmlformats-officedocument.presentationml.tags+xml"/>
  <Override PartName="/ppt/tags/tag15.xml" ContentType="application/vnd.openxmlformats-officedocument.presentationml.tags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tags/tag17.xml" ContentType="application/vnd.openxmlformats-officedocument.presentationml.tags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2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tags/tag3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7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tags/tag40.xml" ContentType="application/vnd.openxmlformats-officedocument.presentationml.tags+xml"/>
  <Override PartName="/ppt/slides/slide33.xml" ContentType="application/vnd.openxmlformats-officedocument.presentationml.slide+xml"/>
  <Override PartName="/ppt/notesSlides/notesSlide43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tags/tag33.xml" ContentType="application/vnd.openxmlformats-officedocument.presentationml.tags+xml"/>
  <Override PartName="/ppt/notesSlides/notesSlide45.xml" ContentType="application/vnd.openxmlformats-officedocument.presentationml.notesSlide+xml"/>
  <Override PartName="/ppt/tags/tag7.xml" ContentType="application/vnd.openxmlformats-officedocument.presentationml.tags+xml"/>
  <Override PartName="/ppt/slides/slide27.xml" ContentType="application/vnd.openxmlformats-officedocument.presentationml.slide+xml"/>
  <Override PartName="/ppt/tags/tag5.xml" ContentType="application/vnd.openxmlformats-officedocument.presentationml.tags+xml"/>
  <Override PartName="/ppt/tags/tag37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ppt/tags/tag42.xml" ContentType="application/vnd.openxmlformats-officedocument.presentationml.tags+xml"/>
  <Override PartName="/ppt/tags/tag19.xml" ContentType="application/vnd.openxmlformats-officedocument.presentationml.tag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43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tags/tag2.xml" ContentType="application/vnd.openxmlformats-officedocument.presentationml.tags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1.xml" ContentType="application/vnd.openxmlformats-officedocument.presentationml.slide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.xml" ContentType="application/vnd.openxmlformats-officedocument.presentationml.slide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tags/tag22.xml" ContentType="application/vnd.openxmlformats-officedocument.presentationml.tags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diagrams/layout2.xml" ContentType="application/vnd.openxmlformats-officedocument.drawingml.diagramLayout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tags/tag4.xml" ContentType="application/vnd.openxmlformats-officedocument.presentationml.tags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tags/tag21.xml" ContentType="application/vnd.openxmlformats-officedocument.presentationml.tags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ags/tag27.xml" ContentType="application/vnd.openxmlformats-officedocument.presentationml.tags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tags/tag28.xml" ContentType="application/vnd.openxmlformats-officedocument.presentationml.tags+xml"/>
  <Override PartName="/ppt/tags/tag31.xml" ContentType="application/vnd.openxmlformats-officedocument.presentationml.tags+xml"/>
  <Override PartName="/ppt/tags/tag3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23.xml" ContentType="application/vnd.openxmlformats-officedocument.presentationml.tags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25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slides/slide8.xml" ContentType="application/vnd.openxmlformats-officedocument.presentationml.slide+xml"/>
  <Override PartName="/ppt/tags/tag36.xml" ContentType="application/vnd.openxmlformats-officedocument.presentationml.tags+xml"/>
  <Override PartName="/ppt/slides/slide15.xml" ContentType="application/vnd.openxmlformats-officedocument.presentationml.slide+xml"/>
  <Default Extension="rels" ContentType="application/vnd.openxmlformats-package.relationships+xml"/>
  <Override PartName="/ppt/tags/tag26.xml" ContentType="application/vnd.openxmlformats-officedocument.presentationml.tag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60" r:id="rId2"/>
    <p:sldId id="384" r:id="rId3"/>
    <p:sldId id="385" r:id="rId4"/>
    <p:sldId id="383" r:id="rId5"/>
    <p:sldId id="401" r:id="rId6"/>
    <p:sldId id="861" r:id="rId7"/>
    <p:sldId id="864" r:id="rId8"/>
    <p:sldId id="1182" r:id="rId9"/>
    <p:sldId id="867" r:id="rId10"/>
    <p:sldId id="868" r:id="rId11"/>
    <p:sldId id="869" r:id="rId12"/>
    <p:sldId id="879" r:id="rId13"/>
    <p:sldId id="882" r:id="rId14"/>
    <p:sldId id="886" r:id="rId15"/>
    <p:sldId id="887" r:id="rId16"/>
    <p:sldId id="888" r:id="rId17"/>
    <p:sldId id="889" r:id="rId18"/>
    <p:sldId id="900" r:id="rId19"/>
    <p:sldId id="903" r:id="rId20"/>
    <p:sldId id="910" r:id="rId21"/>
    <p:sldId id="911" r:id="rId22"/>
    <p:sldId id="914" r:id="rId23"/>
    <p:sldId id="915" r:id="rId24"/>
    <p:sldId id="916" r:id="rId25"/>
    <p:sldId id="970" r:id="rId26"/>
    <p:sldId id="981" r:id="rId27"/>
    <p:sldId id="996" r:id="rId28"/>
    <p:sldId id="998" r:id="rId29"/>
    <p:sldId id="1020" r:id="rId30"/>
    <p:sldId id="1021" r:id="rId31"/>
    <p:sldId id="1022" r:id="rId32"/>
    <p:sldId id="1023" r:id="rId33"/>
    <p:sldId id="1074" r:id="rId34"/>
    <p:sldId id="1075" r:id="rId35"/>
    <p:sldId id="1083" r:id="rId36"/>
    <p:sldId id="1084" r:id="rId37"/>
    <p:sldId id="1087" r:id="rId38"/>
    <p:sldId id="1109" r:id="rId39"/>
    <p:sldId id="1111" r:id="rId40"/>
    <p:sldId id="1112" r:id="rId41"/>
    <p:sldId id="1114" r:id="rId42"/>
    <p:sldId id="1119" r:id="rId43"/>
    <p:sldId id="1150" r:id="rId44"/>
    <p:sldId id="1162" r:id="rId45"/>
    <p:sldId id="1165" r:id="rId46"/>
    <p:sldId id="1177" r:id="rId47"/>
    <p:sldId id="1180" r:id="rId48"/>
    <p:sldId id="1181" r:id="rId49"/>
  </p:sldIdLst>
  <p:sldSz cx="9144000" cy="6858000" type="screen4x3"/>
  <p:notesSz cx="6794500" cy="984885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005B74"/>
    <a:srgbClr val="00A8D6"/>
    <a:srgbClr val="0091B8"/>
    <a:srgbClr val="3B6E8F"/>
    <a:srgbClr val="006C8A"/>
    <a:srgbClr val="0077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128" autoAdjust="0"/>
    <p:restoredTop sz="87414" autoAdjust="0"/>
  </p:normalViewPr>
  <p:slideViewPr>
    <p:cSldViewPr snapToGrid="0" snapToObjects="1">
      <p:cViewPr varScale="1">
        <p:scale>
          <a:sx n="89" d="100"/>
          <a:sy n="89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102" y="-96"/>
      </p:cViewPr>
      <p:guideLst>
        <p:guide orient="horz" pos="3102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handoutMaster" Target="handoutMasters/handoutMaster1.xml"/><Relationship Id="rId5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heme" Target="theme/theme1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tags" Target="tags/tag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9FC78-F6C9-44AB-B438-630A950E8050}" type="doc">
      <dgm:prSet loTypeId="urn:microsoft.com/office/officeart/2005/8/layout/vList2" loCatId="list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65E08053-83FA-4B80-B7A0-C138D0DCDF4B}">
      <dgm:prSet phldrT="[Text]" custT="1"/>
      <dgm:spPr/>
      <dgm:t>
        <a:bodyPr/>
        <a:lstStyle/>
        <a:p>
          <a:pPr algn="ctr"/>
          <a:r>
            <a:rPr lang="en-US" sz="2800" dirty="0" smtClean="0"/>
            <a:t>Create</a:t>
          </a:r>
          <a:endParaRPr lang="en-GB" sz="2800" dirty="0"/>
        </a:p>
      </dgm:t>
    </dgm:pt>
    <dgm:pt modelId="{D1A2989B-A2D8-494D-AD7C-AA33E07F0966}" type="parTrans" cxnId="{03C5F7C7-E10C-4A20-AD5F-38DA643A61BC}">
      <dgm:prSet/>
      <dgm:spPr/>
      <dgm:t>
        <a:bodyPr/>
        <a:lstStyle/>
        <a:p>
          <a:pPr algn="ctr"/>
          <a:endParaRPr lang="en-GB"/>
        </a:p>
      </dgm:t>
    </dgm:pt>
    <dgm:pt modelId="{AD5C420B-1D77-4CC3-B295-0AC0F71C2EB0}" type="sibTrans" cxnId="{03C5F7C7-E10C-4A20-AD5F-38DA643A61BC}">
      <dgm:prSet/>
      <dgm:spPr/>
      <dgm:t>
        <a:bodyPr/>
        <a:lstStyle/>
        <a:p>
          <a:pPr algn="ctr"/>
          <a:endParaRPr lang="en-GB"/>
        </a:p>
      </dgm:t>
    </dgm:pt>
    <dgm:pt modelId="{1B2AF337-B5C4-4E9D-97F1-B8AF839BE62F}">
      <dgm:prSet phldrT="[Text]" custT="1"/>
      <dgm:spPr/>
      <dgm:t>
        <a:bodyPr/>
        <a:lstStyle/>
        <a:p>
          <a:pPr algn="ctr"/>
          <a:r>
            <a:rPr lang="en-US" sz="2800" dirty="0" smtClean="0"/>
            <a:t>Maintain</a:t>
          </a:r>
          <a:endParaRPr lang="en-GB" sz="2800" dirty="0"/>
        </a:p>
      </dgm:t>
    </dgm:pt>
    <dgm:pt modelId="{E6B5174A-6755-4F97-B1CD-1F85028A4402}" type="parTrans" cxnId="{6A4BB9AD-CA3C-4B99-B2E5-144AFFCFC540}">
      <dgm:prSet/>
      <dgm:spPr/>
      <dgm:t>
        <a:bodyPr/>
        <a:lstStyle/>
        <a:p>
          <a:pPr algn="ctr"/>
          <a:endParaRPr lang="en-GB"/>
        </a:p>
      </dgm:t>
    </dgm:pt>
    <dgm:pt modelId="{9CA540BB-F7C9-477B-89D4-731DED8882D3}" type="sibTrans" cxnId="{6A4BB9AD-CA3C-4B99-B2E5-144AFFCFC540}">
      <dgm:prSet/>
      <dgm:spPr/>
      <dgm:t>
        <a:bodyPr/>
        <a:lstStyle/>
        <a:p>
          <a:pPr algn="ctr"/>
          <a:endParaRPr lang="en-GB"/>
        </a:p>
      </dgm:t>
    </dgm:pt>
    <dgm:pt modelId="{F753347E-C33E-489A-BB52-8BD70024B145}">
      <dgm:prSet phldrT="[Text]" custT="1"/>
      <dgm:spPr/>
      <dgm:t>
        <a:bodyPr/>
        <a:lstStyle/>
        <a:p>
          <a:pPr algn="ctr"/>
          <a:r>
            <a:rPr lang="en-US" sz="2800" dirty="0" smtClean="0"/>
            <a:t>Disseminate</a:t>
          </a:r>
          <a:endParaRPr lang="en-GB" sz="2800" dirty="0"/>
        </a:p>
      </dgm:t>
    </dgm:pt>
    <dgm:pt modelId="{4583FF56-E3AD-4191-8CF2-774FE60E2EE3}" type="parTrans" cxnId="{36D084C3-CB77-44DE-BF19-3FB319071826}">
      <dgm:prSet/>
      <dgm:spPr/>
      <dgm:t>
        <a:bodyPr/>
        <a:lstStyle/>
        <a:p>
          <a:pPr algn="ctr"/>
          <a:endParaRPr lang="en-GB"/>
        </a:p>
      </dgm:t>
    </dgm:pt>
    <dgm:pt modelId="{8BA14D82-63C7-43F9-9FC3-6A7ACF33C31A}" type="sibTrans" cxnId="{36D084C3-CB77-44DE-BF19-3FB319071826}">
      <dgm:prSet/>
      <dgm:spPr/>
      <dgm:t>
        <a:bodyPr/>
        <a:lstStyle/>
        <a:p>
          <a:pPr algn="ctr"/>
          <a:endParaRPr lang="en-GB"/>
        </a:p>
      </dgm:t>
    </dgm:pt>
    <dgm:pt modelId="{AAB05A0B-4A1B-4033-9BDA-94DE5F73896F}">
      <dgm:prSet phldrT="[Text]" custT="1"/>
      <dgm:spPr/>
      <dgm:t>
        <a:bodyPr/>
        <a:lstStyle/>
        <a:p>
          <a:pPr algn="ctr"/>
          <a:r>
            <a:rPr lang="en-US" sz="2800" dirty="0" smtClean="0"/>
            <a:t>Administer</a:t>
          </a:r>
          <a:endParaRPr lang="en-GB" sz="2800" dirty="0"/>
        </a:p>
      </dgm:t>
    </dgm:pt>
    <dgm:pt modelId="{189F7032-4A02-4639-906E-7A8C0D7EA836}" type="parTrans" cxnId="{47296AB3-4A0E-46C0-B905-463AD6836C61}">
      <dgm:prSet/>
      <dgm:spPr/>
      <dgm:t>
        <a:bodyPr/>
        <a:lstStyle/>
        <a:p>
          <a:pPr algn="ctr"/>
          <a:endParaRPr lang="en-GB"/>
        </a:p>
      </dgm:t>
    </dgm:pt>
    <dgm:pt modelId="{FDF1DDEB-D5C7-429E-9678-F4D382D8D505}" type="sibTrans" cxnId="{47296AB3-4A0E-46C0-B905-463AD6836C61}">
      <dgm:prSet/>
      <dgm:spPr/>
      <dgm:t>
        <a:bodyPr/>
        <a:lstStyle/>
        <a:p>
          <a:pPr algn="ctr"/>
          <a:endParaRPr lang="en-GB"/>
        </a:p>
      </dgm:t>
    </dgm:pt>
    <dgm:pt modelId="{90392FF7-F6DF-4260-A6D5-E6DA20A0778F}">
      <dgm:prSet phldrT="[Text]" custT="1"/>
      <dgm:spPr/>
      <dgm:t>
        <a:bodyPr/>
        <a:lstStyle/>
        <a:p>
          <a:pPr algn="ctr"/>
          <a:r>
            <a:rPr lang="en-US" sz="2800" dirty="0" smtClean="0"/>
            <a:t>Non-functional</a:t>
          </a:r>
          <a:endParaRPr lang="en-GB" sz="2800" dirty="0"/>
        </a:p>
      </dgm:t>
    </dgm:pt>
    <dgm:pt modelId="{FBA93CB8-10BF-4ED5-9C7C-615E4727D88D}" type="parTrans" cxnId="{973F07C4-7368-4786-8C7A-3D52C0BBA428}">
      <dgm:prSet/>
      <dgm:spPr/>
      <dgm:t>
        <a:bodyPr/>
        <a:lstStyle/>
        <a:p>
          <a:pPr algn="ctr"/>
          <a:endParaRPr lang="en-GB"/>
        </a:p>
      </dgm:t>
    </dgm:pt>
    <dgm:pt modelId="{4870FC29-7B9D-4F98-913B-D20BDF8109D2}" type="sibTrans" cxnId="{973F07C4-7368-4786-8C7A-3D52C0BBA428}">
      <dgm:prSet/>
      <dgm:spPr/>
      <dgm:t>
        <a:bodyPr/>
        <a:lstStyle/>
        <a:p>
          <a:pPr algn="ctr"/>
          <a:endParaRPr lang="en-GB"/>
        </a:p>
      </dgm:t>
    </dgm:pt>
    <dgm:pt modelId="{D242DF77-1586-47D5-AF66-98B20C0686AF}" type="pres">
      <dgm:prSet presAssocID="{7C09FC78-F6C9-44AB-B438-630A950E80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B4CC7B-FA86-444E-9750-6A476F152F28}" type="pres">
      <dgm:prSet presAssocID="{65E08053-83FA-4B80-B7A0-C138D0DCDF4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7B16E-258B-4BE6-908E-73A1D5B170E3}" type="pres">
      <dgm:prSet presAssocID="{AD5C420B-1D77-4CC3-B295-0AC0F71C2EB0}" presName="spacer" presStyleCnt="0"/>
      <dgm:spPr/>
    </dgm:pt>
    <dgm:pt modelId="{4508F73C-35BA-4D16-8925-3A7DD32ECB95}" type="pres">
      <dgm:prSet presAssocID="{1B2AF337-B5C4-4E9D-97F1-B8AF839BE6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F061A-04E2-4F32-B0B1-8EBD51F030D3}" type="pres">
      <dgm:prSet presAssocID="{9CA540BB-F7C9-477B-89D4-731DED8882D3}" presName="spacer" presStyleCnt="0"/>
      <dgm:spPr/>
    </dgm:pt>
    <dgm:pt modelId="{00CE43C7-F2F0-4101-BD8D-07EA46515761}" type="pres">
      <dgm:prSet presAssocID="{F753347E-C33E-489A-BB52-8BD70024B14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111F51-A9C9-44D9-9D3D-FF6FBE55699E}" type="pres">
      <dgm:prSet presAssocID="{8BA14D82-63C7-43F9-9FC3-6A7ACF33C31A}" presName="spacer" presStyleCnt="0"/>
      <dgm:spPr/>
    </dgm:pt>
    <dgm:pt modelId="{6DDA41A3-95FB-4A1D-9588-70606DB21228}" type="pres">
      <dgm:prSet presAssocID="{AAB05A0B-4A1B-4033-9BDA-94DE5F7389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303F98-7E7B-4E91-9CBA-522DABC7F7FF}" type="pres">
      <dgm:prSet presAssocID="{FDF1DDEB-D5C7-429E-9678-F4D382D8D505}" presName="spacer" presStyleCnt="0"/>
      <dgm:spPr/>
    </dgm:pt>
    <dgm:pt modelId="{DAE83BC5-C8B6-4658-8590-8C6A0D6E347D}" type="pres">
      <dgm:prSet presAssocID="{90392FF7-F6DF-4260-A6D5-E6DA20A077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296AB3-4A0E-46C0-B905-463AD6836C61}" srcId="{7C09FC78-F6C9-44AB-B438-630A950E8050}" destId="{AAB05A0B-4A1B-4033-9BDA-94DE5F73896F}" srcOrd="3" destOrd="0" parTransId="{189F7032-4A02-4639-906E-7A8C0D7EA836}" sibTransId="{FDF1DDEB-D5C7-429E-9678-F4D382D8D505}"/>
    <dgm:cxn modelId="{250DBC30-9CA4-478C-B81B-E092162279D4}" type="presOf" srcId="{F753347E-C33E-489A-BB52-8BD70024B145}" destId="{00CE43C7-F2F0-4101-BD8D-07EA46515761}" srcOrd="0" destOrd="0" presId="urn:microsoft.com/office/officeart/2005/8/layout/vList2"/>
    <dgm:cxn modelId="{93C86154-66C8-4C42-8058-F8F4E3509B4A}" type="presOf" srcId="{AAB05A0B-4A1B-4033-9BDA-94DE5F73896F}" destId="{6DDA41A3-95FB-4A1D-9588-70606DB21228}" srcOrd="0" destOrd="0" presId="urn:microsoft.com/office/officeart/2005/8/layout/vList2"/>
    <dgm:cxn modelId="{DFF98E09-A68D-40CA-8761-151E18A9FD4A}" type="presOf" srcId="{65E08053-83FA-4B80-B7A0-C138D0DCDF4B}" destId="{50B4CC7B-FA86-444E-9750-6A476F152F28}" srcOrd="0" destOrd="0" presId="urn:microsoft.com/office/officeart/2005/8/layout/vList2"/>
    <dgm:cxn modelId="{6D5DEC19-0343-4B34-B680-86A3088096A1}" type="presOf" srcId="{7C09FC78-F6C9-44AB-B438-630A950E8050}" destId="{D242DF77-1586-47D5-AF66-98B20C0686AF}" srcOrd="0" destOrd="0" presId="urn:microsoft.com/office/officeart/2005/8/layout/vList2"/>
    <dgm:cxn modelId="{973F07C4-7368-4786-8C7A-3D52C0BBA428}" srcId="{7C09FC78-F6C9-44AB-B438-630A950E8050}" destId="{90392FF7-F6DF-4260-A6D5-E6DA20A0778F}" srcOrd="4" destOrd="0" parTransId="{FBA93CB8-10BF-4ED5-9C7C-615E4727D88D}" sibTransId="{4870FC29-7B9D-4F98-913B-D20BDF8109D2}"/>
    <dgm:cxn modelId="{6A4BB9AD-CA3C-4B99-B2E5-144AFFCFC540}" srcId="{7C09FC78-F6C9-44AB-B438-630A950E8050}" destId="{1B2AF337-B5C4-4E9D-97F1-B8AF839BE62F}" srcOrd="1" destOrd="0" parTransId="{E6B5174A-6755-4F97-B1CD-1F85028A4402}" sibTransId="{9CA540BB-F7C9-477B-89D4-731DED8882D3}"/>
    <dgm:cxn modelId="{03C5F7C7-E10C-4A20-AD5F-38DA643A61BC}" srcId="{7C09FC78-F6C9-44AB-B438-630A950E8050}" destId="{65E08053-83FA-4B80-B7A0-C138D0DCDF4B}" srcOrd="0" destOrd="0" parTransId="{D1A2989B-A2D8-494D-AD7C-AA33E07F0966}" sibTransId="{AD5C420B-1D77-4CC3-B295-0AC0F71C2EB0}"/>
    <dgm:cxn modelId="{36D084C3-CB77-44DE-BF19-3FB319071826}" srcId="{7C09FC78-F6C9-44AB-B438-630A950E8050}" destId="{F753347E-C33E-489A-BB52-8BD70024B145}" srcOrd="2" destOrd="0" parTransId="{4583FF56-E3AD-4191-8CF2-774FE60E2EE3}" sibTransId="{8BA14D82-63C7-43F9-9FC3-6A7ACF33C31A}"/>
    <dgm:cxn modelId="{C2AFF7A8-F93B-4C98-BD6B-C07D18A56CF3}" type="presOf" srcId="{1B2AF337-B5C4-4E9D-97F1-B8AF839BE62F}" destId="{4508F73C-35BA-4D16-8925-3A7DD32ECB95}" srcOrd="0" destOrd="0" presId="urn:microsoft.com/office/officeart/2005/8/layout/vList2"/>
    <dgm:cxn modelId="{EC436158-50ED-439D-8730-AD70F35F23EC}" type="presOf" srcId="{90392FF7-F6DF-4260-A6D5-E6DA20A0778F}" destId="{DAE83BC5-C8B6-4658-8590-8C6A0D6E347D}" srcOrd="0" destOrd="0" presId="urn:microsoft.com/office/officeart/2005/8/layout/vList2"/>
    <dgm:cxn modelId="{A8AE6CC9-A410-488B-A9CE-864C919DE356}" type="presParOf" srcId="{D242DF77-1586-47D5-AF66-98B20C0686AF}" destId="{50B4CC7B-FA86-444E-9750-6A476F152F28}" srcOrd="0" destOrd="0" presId="urn:microsoft.com/office/officeart/2005/8/layout/vList2"/>
    <dgm:cxn modelId="{7178A801-1AD3-48AC-AFDF-113DF4E05115}" type="presParOf" srcId="{D242DF77-1586-47D5-AF66-98B20C0686AF}" destId="{E717B16E-258B-4BE6-908E-73A1D5B170E3}" srcOrd="1" destOrd="0" presId="urn:microsoft.com/office/officeart/2005/8/layout/vList2"/>
    <dgm:cxn modelId="{7454A22E-CCCA-4323-8A7C-B59C609F51A0}" type="presParOf" srcId="{D242DF77-1586-47D5-AF66-98B20C0686AF}" destId="{4508F73C-35BA-4D16-8925-3A7DD32ECB95}" srcOrd="2" destOrd="0" presId="urn:microsoft.com/office/officeart/2005/8/layout/vList2"/>
    <dgm:cxn modelId="{200EA122-09FF-4043-8556-95B48E527BEC}" type="presParOf" srcId="{D242DF77-1586-47D5-AF66-98B20C0686AF}" destId="{734F061A-04E2-4F32-B0B1-8EBD51F030D3}" srcOrd="3" destOrd="0" presId="urn:microsoft.com/office/officeart/2005/8/layout/vList2"/>
    <dgm:cxn modelId="{6E308432-BE0E-415A-BF78-650383855274}" type="presParOf" srcId="{D242DF77-1586-47D5-AF66-98B20C0686AF}" destId="{00CE43C7-F2F0-4101-BD8D-07EA46515761}" srcOrd="4" destOrd="0" presId="urn:microsoft.com/office/officeart/2005/8/layout/vList2"/>
    <dgm:cxn modelId="{6539FBC9-0AC9-48CB-9905-91F3A1D92849}" type="presParOf" srcId="{D242DF77-1586-47D5-AF66-98B20C0686AF}" destId="{4A111F51-A9C9-44D9-9D3D-FF6FBE55699E}" srcOrd="5" destOrd="0" presId="urn:microsoft.com/office/officeart/2005/8/layout/vList2"/>
    <dgm:cxn modelId="{81852B02-410C-4360-B411-C0A72CF1B2FA}" type="presParOf" srcId="{D242DF77-1586-47D5-AF66-98B20C0686AF}" destId="{6DDA41A3-95FB-4A1D-9588-70606DB21228}" srcOrd="6" destOrd="0" presId="urn:microsoft.com/office/officeart/2005/8/layout/vList2"/>
    <dgm:cxn modelId="{D8B822BE-CBEF-4502-AE1D-94960A7A3032}" type="presParOf" srcId="{D242DF77-1586-47D5-AF66-98B20C0686AF}" destId="{00303F98-7E7B-4E91-9CBA-522DABC7F7FF}" srcOrd="7" destOrd="0" presId="urn:microsoft.com/office/officeart/2005/8/layout/vList2"/>
    <dgm:cxn modelId="{FD4399C8-D106-40CA-AA0F-A024DE12D289}" type="presParOf" srcId="{D242DF77-1586-47D5-AF66-98B20C0686AF}" destId="{DAE83BC5-C8B6-4658-8590-8C6A0D6E347D}" srcOrd="8" destOrd="0" presId="urn:microsoft.com/office/officeart/2005/8/layout/vList2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43D25-76D3-4E39-9149-CA5443B1C6D7}" type="doc">
      <dgm:prSet loTypeId="urn:microsoft.com/office/officeart/2005/8/layout/cycle5" loCatId="cycle" qsTypeId="urn:microsoft.com/office/officeart/2005/8/quickstyle/simple1#2" qsCatId="simple" csTypeId="urn:microsoft.com/office/officeart/2005/8/colors/accent1_2#6" csCatId="accent1" phldr="1"/>
      <dgm:spPr/>
      <dgm:t>
        <a:bodyPr/>
        <a:lstStyle/>
        <a:p>
          <a:endParaRPr lang="en-GB"/>
        </a:p>
      </dgm:t>
    </dgm:pt>
    <dgm:pt modelId="{0ACD4B2C-05DF-4209-B1C1-B6477C7634DD}">
      <dgm:prSet phldrT="[Text]"/>
      <dgm:spPr/>
      <dgm:t>
        <a:bodyPr/>
        <a:lstStyle/>
        <a:p>
          <a:r>
            <a:rPr lang="en-GB" dirty="0" smtClean="0"/>
            <a:t>Draft</a:t>
          </a:r>
          <a:endParaRPr lang="en-GB" dirty="0"/>
        </a:p>
      </dgm:t>
    </dgm:pt>
    <dgm:pt modelId="{C2D2BC44-88C0-44B3-AF42-FCDC8F62FFD8}" type="parTrans" cxnId="{D8ADCC97-0871-417D-9C80-1C31D3DF1B34}">
      <dgm:prSet/>
      <dgm:spPr/>
      <dgm:t>
        <a:bodyPr/>
        <a:lstStyle/>
        <a:p>
          <a:endParaRPr lang="en-GB"/>
        </a:p>
      </dgm:t>
    </dgm:pt>
    <dgm:pt modelId="{132FD287-E3B5-4BDA-A914-05C8525B8A2E}" type="sibTrans" cxnId="{D8ADCC97-0871-417D-9C80-1C31D3DF1B34}">
      <dgm:prSet/>
      <dgm:spPr/>
      <dgm:t>
        <a:bodyPr/>
        <a:lstStyle/>
        <a:p>
          <a:endParaRPr lang="en-GB"/>
        </a:p>
      </dgm:t>
    </dgm:pt>
    <dgm:pt modelId="{92526FAD-E7EF-4B53-A172-332A1A531693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A9793EEF-E6E8-41AA-BF6B-3AC2F7FD8921}" type="parTrans" cxnId="{8984642D-861A-4A16-B93A-ADBBAEF65384}">
      <dgm:prSet/>
      <dgm:spPr/>
      <dgm:t>
        <a:bodyPr/>
        <a:lstStyle/>
        <a:p>
          <a:endParaRPr lang="en-GB"/>
        </a:p>
      </dgm:t>
    </dgm:pt>
    <dgm:pt modelId="{744DF3A2-C713-4177-AD22-5EEFE7A2F40B}" type="sibTrans" cxnId="{8984642D-861A-4A16-B93A-ADBBAEF65384}">
      <dgm:prSet/>
      <dgm:spPr/>
      <dgm:t>
        <a:bodyPr/>
        <a:lstStyle/>
        <a:p>
          <a:endParaRPr lang="en-GB"/>
        </a:p>
      </dgm:t>
    </dgm:pt>
    <dgm:pt modelId="{386E1619-3B2D-4680-860E-5C8FDA590810}">
      <dgm:prSet phldrT="[Text]"/>
      <dgm:spPr/>
      <dgm:t>
        <a:bodyPr/>
        <a:lstStyle/>
        <a:p>
          <a:r>
            <a:rPr lang="en-GB" dirty="0" smtClean="0"/>
            <a:t>Edit</a:t>
          </a:r>
          <a:endParaRPr lang="en-GB" dirty="0"/>
        </a:p>
      </dgm:t>
    </dgm:pt>
    <dgm:pt modelId="{93C716B6-BD63-4257-80D6-BB895AD493A5}" type="parTrans" cxnId="{A0D4F7B7-5CA1-4414-951B-32E92806B2A1}">
      <dgm:prSet/>
      <dgm:spPr/>
      <dgm:t>
        <a:bodyPr/>
        <a:lstStyle/>
        <a:p>
          <a:endParaRPr lang="en-GB"/>
        </a:p>
      </dgm:t>
    </dgm:pt>
    <dgm:pt modelId="{D3E02A88-3EA7-4C85-812E-A45A42345AE5}" type="sibTrans" cxnId="{A0D4F7B7-5CA1-4414-951B-32E92806B2A1}">
      <dgm:prSet/>
      <dgm:spPr/>
      <dgm:t>
        <a:bodyPr/>
        <a:lstStyle/>
        <a:p>
          <a:endParaRPr lang="en-GB"/>
        </a:p>
      </dgm:t>
    </dgm:pt>
    <dgm:pt modelId="{52ECFB98-89D8-4F13-AFFF-B89BEDAF15F9}">
      <dgm:prSet phldrT="[Text]"/>
      <dgm:spPr/>
      <dgm:t>
        <a:bodyPr/>
        <a:lstStyle/>
        <a:p>
          <a:r>
            <a:rPr lang="en-GB" dirty="0" smtClean="0"/>
            <a:t>Approve</a:t>
          </a:r>
          <a:endParaRPr lang="en-GB" dirty="0"/>
        </a:p>
      </dgm:t>
    </dgm:pt>
    <dgm:pt modelId="{47C863A6-346F-49DB-8DEE-232F82772005}" type="parTrans" cxnId="{3CC46A36-9ADD-4967-9C23-C095F72BBDC7}">
      <dgm:prSet/>
      <dgm:spPr/>
      <dgm:t>
        <a:bodyPr/>
        <a:lstStyle/>
        <a:p>
          <a:endParaRPr lang="en-GB"/>
        </a:p>
      </dgm:t>
    </dgm:pt>
    <dgm:pt modelId="{AF8DE486-B26B-4F04-842D-A8889D66F408}" type="sibTrans" cxnId="{3CC46A36-9ADD-4967-9C23-C095F72BBDC7}">
      <dgm:prSet/>
      <dgm:spPr/>
      <dgm:t>
        <a:bodyPr/>
        <a:lstStyle/>
        <a:p>
          <a:endParaRPr lang="en-GB"/>
        </a:p>
      </dgm:t>
    </dgm:pt>
    <dgm:pt modelId="{D009411B-5425-40F6-8071-1689BC724668}" type="pres">
      <dgm:prSet presAssocID="{75543D25-76D3-4E39-9149-CA5443B1C6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977B93-8823-4FF3-8B69-16153ACD73B4}" type="pres">
      <dgm:prSet presAssocID="{0ACD4B2C-05DF-4209-B1C1-B6477C7634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A3472B-B957-4580-93B8-0FA44CE3CF5B}" type="pres">
      <dgm:prSet presAssocID="{0ACD4B2C-05DF-4209-B1C1-B6477C7634DD}" presName="spNode" presStyleCnt="0"/>
      <dgm:spPr/>
    </dgm:pt>
    <dgm:pt modelId="{4738C2C1-CF51-4CE9-AFF8-D0667BD1D709}" type="pres">
      <dgm:prSet presAssocID="{132FD287-E3B5-4BDA-A914-05C8525B8A2E}" presName="sibTrans" presStyleLbl="sibTrans1D1" presStyleIdx="0" presStyleCnt="4"/>
      <dgm:spPr/>
      <dgm:t>
        <a:bodyPr/>
        <a:lstStyle/>
        <a:p>
          <a:endParaRPr lang="en-GB"/>
        </a:p>
      </dgm:t>
    </dgm:pt>
    <dgm:pt modelId="{76E76FF9-98DA-44A2-95B1-A84018222C2F}" type="pres">
      <dgm:prSet presAssocID="{92526FAD-E7EF-4B53-A172-332A1A53169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7B764-E78F-4B5A-BC7E-C2C0A44B46A6}" type="pres">
      <dgm:prSet presAssocID="{92526FAD-E7EF-4B53-A172-332A1A531693}" presName="spNode" presStyleCnt="0"/>
      <dgm:spPr/>
    </dgm:pt>
    <dgm:pt modelId="{D3F366D5-1FB6-401A-86D2-831AEBB068D5}" type="pres">
      <dgm:prSet presAssocID="{744DF3A2-C713-4177-AD22-5EEFE7A2F40B}" presName="sibTrans" presStyleLbl="sibTrans1D1" presStyleIdx="1" presStyleCnt="4"/>
      <dgm:spPr/>
      <dgm:t>
        <a:bodyPr/>
        <a:lstStyle/>
        <a:p>
          <a:endParaRPr lang="en-GB"/>
        </a:p>
      </dgm:t>
    </dgm:pt>
    <dgm:pt modelId="{1069F2E0-2DED-4EA4-A4F8-E537161DCF06}" type="pres">
      <dgm:prSet presAssocID="{386E1619-3B2D-4680-860E-5C8FDA5908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76F864-4A26-4DF1-90C1-C9A91BAAB01E}" type="pres">
      <dgm:prSet presAssocID="{386E1619-3B2D-4680-860E-5C8FDA590810}" presName="spNode" presStyleCnt="0"/>
      <dgm:spPr/>
    </dgm:pt>
    <dgm:pt modelId="{09D33467-CECC-41E4-B03B-F2820637B239}" type="pres">
      <dgm:prSet presAssocID="{D3E02A88-3EA7-4C85-812E-A45A42345AE5}" presName="sibTrans" presStyleLbl="sibTrans1D1" presStyleIdx="2" presStyleCnt="4"/>
      <dgm:spPr/>
      <dgm:t>
        <a:bodyPr/>
        <a:lstStyle/>
        <a:p>
          <a:endParaRPr lang="en-GB"/>
        </a:p>
      </dgm:t>
    </dgm:pt>
    <dgm:pt modelId="{616C7EEC-812E-4671-9633-DD109FF877A8}" type="pres">
      <dgm:prSet presAssocID="{52ECFB98-89D8-4F13-AFFF-B89BEDAF15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8CC12B-DC94-4010-B8F3-72148539C6DF}" type="pres">
      <dgm:prSet presAssocID="{52ECFB98-89D8-4F13-AFFF-B89BEDAF15F9}" presName="spNode" presStyleCnt="0"/>
      <dgm:spPr/>
    </dgm:pt>
    <dgm:pt modelId="{C6CB5D63-688D-46D3-B822-AD230645C638}" type="pres">
      <dgm:prSet presAssocID="{AF8DE486-B26B-4F04-842D-A8889D66F408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2BA33B46-B679-4E6A-B8EA-EC427B157755}" type="presOf" srcId="{0ACD4B2C-05DF-4209-B1C1-B6477C7634DD}" destId="{1F977B93-8823-4FF3-8B69-16153ACD73B4}" srcOrd="0" destOrd="0" presId="urn:microsoft.com/office/officeart/2005/8/layout/cycle5"/>
    <dgm:cxn modelId="{5125E738-4321-4FB3-BF98-18BA0F485130}" type="presOf" srcId="{75543D25-76D3-4E39-9149-CA5443B1C6D7}" destId="{D009411B-5425-40F6-8071-1689BC724668}" srcOrd="0" destOrd="0" presId="urn:microsoft.com/office/officeart/2005/8/layout/cycle5"/>
    <dgm:cxn modelId="{C4546E14-A889-4E35-AA55-B71212037396}" type="presOf" srcId="{AF8DE486-B26B-4F04-842D-A8889D66F408}" destId="{C6CB5D63-688D-46D3-B822-AD230645C638}" srcOrd="0" destOrd="0" presId="urn:microsoft.com/office/officeart/2005/8/layout/cycle5"/>
    <dgm:cxn modelId="{3CC46A36-9ADD-4967-9C23-C095F72BBDC7}" srcId="{75543D25-76D3-4E39-9149-CA5443B1C6D7}" destId="{52ECFB98-89D8-4F13-AFFF-B89BEDAF15F9}" srcOrd="3" destOrd="0" parTransId="{47C863A6-346F-49DB-8DEE-232F82772005}" sibTransId="{AF8DE486-B26B-4F04-842D-A8889D66F408}"/>
    <dgm:cxn modelId="{D8ADCC97-0871-417D-9C80-1C31D3DF1B34}" srcId="{75543D25-76D3-4E39-9149-CA5443B1C6D7}" destId="{0ACD4B2C-05DF-4209-B1C1-B6477C7634DD}" srcOrd="0" destOrd="0" parTransId="{C2D2BC44-88C0-44B3-AF42-FCDC8F62FFD8}" sibTransId="{132FD287-E3B5-4BDA-A914-05C8525B8A2E}"/>
    <dgm:cxn modelId="{8984642D-861A-4A16-B93A-ADBBAEF65384}" srcId="{75543D25-76D3-4E39-9149-CA5443B1C6D7}" destId="{92526FAD-E7EF-4B53-A172-332A1A531693}" srcOrd="1" destOrd="0" parTransId="{A9793EEF-E6E8-41AA-BF6B-3AC2F7FD8921}" sibTransId="{744DF3A2-C713-4177-AD22-5EEFE7A2F40B}"/>
    <dgm:cxn modelId="{F25EDE9D-6470-4D77-AD3B-19E6B943C3AA}" type="presOf" srcId="{386E1619-3B2D-4680-860E-5C8FDA590810}" destId="{1069F2E0-2DED-4EA4-A4F8-E537161DCF06}" srcOrd="0" destOrd="0" presId="urn:microsoft.com/office/officeart/2005/8/layout/cycle5"/>
    <dgm:cxn modelId="{074D5FE6-D325-42D2-AFBB-CD188ABBE39B}" type="presOf" srcId="{92526FAD-E7EF-4B53-A172-332A1A531693}" destId="{76E76FF9-98DA-44A2-95B1-A84018222C2F}" srcOrd="0" destOrd="0" presId="urn:microsoft.com/office/officeart/2005/8/layout/cycle5"/>
    <dgm:cxn modelId="{88D8719D-AC0B-45DC-9E2E-FE1DA9E2FC2D}" type="presOf" srcId="{744DF3A2-C713-4177-AD22-5EEFE7A2F40B}" destId="{D3F366D5-1FB6-401A-86D2-831AEBB068D5}" srcOrd="0" destOrd="0" presId="urn:microsoft.com/office/officeart/2005/8/layout/cycle5"/>
    <dgm:cxn modelId="{7B5D2BD9-660C-487D-A313-6F52C16D3282}" type="presOf" srcId="{D3E02A88-3EA7-4C85-812E-A45A42345AE5}" destId="{09D33467-CECC-41E4-B03B-F2820637B239}" srcOrd="0" destOrd="0" presId="urn:microsoft.com/office/officeart/2005/8/layout/cycle5"/>
    <dgm:cxn modelId="{7BD4C4CE-AAE2-4BDE-BC88-5171FE2976B4}" type="presOf" srcId="{132FD287-E3B5-4BDA-A914-05C8525B8A2E}" destId="{4738C2C1-CF51-4CE9-AFF8-D0667BD1D709}" srcOrd="0" destOrd="0" presId="urn:microsoft.com/office/officeart/2005/8/layout/cycle5"/>
    <dgm:cxn modelId="{2099F9E6-03F5-42CF-A751-7BDC473D43A8}" type="presOf" srcId="{52ECFB98-89D8-4F13-AFFF-B89BEDAF15F9}" destId="{616C7EEC-812E-4671-9633-DD109FF877A8}" srcOrd="0" destOrd="0" presId="urn:microsoft.com/office/officeart/2005/8/layout/cycle5"/>
    <dgm:cxn modelId="{A0D4F7B7-5CA1-4414-951B-32E92806B2A1}" srcId="{75543D25-76D3-4E39-9149-CA5443B1C6D7}" destId="{386E1619-3B2D-4680-860E-5C8FDA590810}" srcOrd="2" destOrd="0" parTransId="{93C716B6-BD63-4257-80D6-BB895AD493A5}" sibTransId="{D3E02A88-3EA7-4C85-812E-A45A42345AE5}"/>
    <dgm:cxn modelId="{7DE0D9DD-11BA-4550-886E-FEA47611C3C3}" type="presParOf" srcId="{D009411B-5425-40F6-8071-1689BC724668}" destId="{1F977B93-8823-4FF3-8B69-16153ACD73B4}" srcOrd="0" destOrd="0" presId="urn:microsoft.com/office/officeart/2005/8/layout/cycle5"/>
    <dgm:cxn modelId="{C6BAA12B-6C88-4812-BE10-BE79D5BC104B}" type="presParOf" srcId="{D009411B-5425-40F6-8071-1689BC724668}" destId="{E7A3472B-B957-4580-93B8-0FA44CE3CF5B}" srcOrd="1" destOrd="0" presId="urn:microsoft.com/office/officeart/2005/8/layout/cycle5"/>
    <dgm:cxn modelId="{539242AB-FAEE-4E08-BFB7-9A5379234A0B}" type="presParOf" srcId="{D009411B-5425-40F6-8071-1689BC724668}" destId="{4738C2C1-CF51-4CE9-AFF8-D0667BD1D709}" srcOrd="2" destOrd="0" presId="urn:microsoft.com/office/officeart/2005/8/layout/cycle5"/>
    <dgm:cxn modelId="{30BD7B97-3DA4-4F83-839F-12AC45023203}" type="presParOf" srcId="{D009411B-5425-40F6-8071-1689BC724668}" destId="{76E76FF9-98DA-44A2-95B1-A84018222C2F}" srcOrd="3" destOrd="0" presId="urn:microsoft.com/office/officeart/2005/8/layout/cycle5"/>
    <dgm:cxn modelId="{491CEC00-1784-4030-8946-BF906E2B4DD7}" type="presParOf" srcId="{D009411B-5425-40F6-8071-1689BC724668}" destId="{54C7B764-E78F-4B5A-BC7E-C2C0A44B46A6}" srcOrd="4" destOrd="0" presId="urn:microsoft.com/office/officeart/2005/8/layout/cycle5"/>
    <dgm:cxn modelId="{3CE4618F-E378-4CFC-81A1-57F2D46386DE}" type="presParOf" srcId="{D009411B-5425-40F6-8071-1689BC724668}" destId="{D3F366D5-1FB6-401A-86D2-831AEBB068D5}" srcOrd="5" destOrd="0" presId="urn:microsoft.com/office/officeart/2005/8/layout/cycle5"/>
    <dgm:cxn modelId="{2F1A1232-479E-4A8E-8BD2-4D3F7AE3A1DF}" type="presParOf" srcId="{D009411B-5425-40F6-8071-1689BC724668}" destId="{1069F2E0-2DED-4EA4-A4F8-E537161DCF06}" srcOrd="6" destOrd="0" presId="urn:microsoft.com/office/officeart/2005/8/layout/cycle5"/>
    <dgm:cxn modelId="{AB69EBD4-5A29-4F88-95DB-7CCBE8AD770D}" type="presParOf" srcId="{D009411B-5425-40F6-8071-1689BC724668}" destId="{2F76F864-4A26-4DF1-90C1-C9A91BAAB01E}" srcOrd="7" destOrd="0" presId="urn:microsoft.com/office/officeart/2005/8/layout/cycle5"/>
    <dgm:cxn modelId="{13EFCDA5-CB4D-4244-AB46-8AAECD06592E}" type="presParOf" srcId="{D009411B-5425-40F6-8071-1689BC724668}" destId="{09D33467-CECC-41E4-B03B-F2820637B239}" srcOrd="8" destOrd="0" presId="urn:microsoft.com/office/officeart/2005/8/layout/cycle5"/>
    <dgm:cxn modelId="{55E4C86F-2657-4208-94F5-A4BEC11BA9A8}" type="presParOf" srcId="{D009411B-5425-40F6-8071-1689BC724668}" destId="{616C7EEC-812E-4671-9633-DD109FF877A8}" srcOrd="9" destOrd="0" presId="urn:microsoft.com/office/officeart/2005/8/layout/cycle5"/>
    <dgm:cxn modelId="{BDE8EAF5-CC69-4926-B56A-D69E9C62AEF7}" type="presParOf" srcId="{D009411B-5425-40F6-8071-1689BC724668}" destId="{638CC12B-DC94-4010-B8F3-72148539C6DF}" srcOrd="10" destOrd="0" presId="urn:microsoft.com/office/officeart/2005/8/layout/cycle5"/>
    <dgm:cxn modelId="{20807EA8-C783-49B8-AF10-0A05B9F1175F}" type="presParOf" srcId="{D009411B-5425-40F6-8071-1689BC724668}" destId="{C6CB5D63-688D-46D3-B822-AD230645C638}" srcOrd="11" destOrd="0" presId="urn:microsoft.com/office/officeart/2005/8/layout/cycle5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B4CC7B-FA86-444E-9750-6A476F152F28}">
      <dsp:nvSpPr>
        <dsp:cNvPr id="0" name=""/>
        <dsp:cNvSpPr/>
      </dsp:nvSpPr>
      <dsp:spPr>
        <a:xfrm>
          <a:off x="0" y="34719"/>
          <a:ext cx="2895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Create</a:t>
          </a:r>
          <a:endParaRPr lang="en-GB" sz="2800" kern="1200" dirty="0"/>
        </a:p>
      </dsp:txBody>
      <dsp:txXfrm>
        <a:off x="0" y="34719"/>
        <a:ext cx="2895600" cy="711360"/>
      </dsp:txXfrm>
    </dsp:sp>
    <dsp:sp modelId="{4508F73C-35BA-4D16-8925-3A7DD32ECB95}">
      <dsp:nvSpPr>
        <dsp:cNvPr id="0" name=""/>
        <dsp:cNvSpPr/>
      </dsp:nvSpPr>
      <dsp:spPr>
        <a:xfrm>
          <a:off x="0" y="855519"/>
          <a:ext cx="2895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Maintain</a:t>
          </a:r>
          <a:endParaRPr lang="en-GB" sz="2800" kern="1200" dirty="0"/>
        </a:p>
      </dsp:txBody>
      <dsp:txXfrm>
        <a:off x="0" y="855519"/>
        <a:ext cx="2895600" cy="711360"/>
      </dsp:txXfrm>
    </dsp:sp>
    <dsp:sp modelId="{00CE43C7-F2F0-4101-BD8D-07EA46515761}">
      <dsp:nvSpPr>
        <dsp:cNvPr id="0" name=""/>
        <dsp:cNvSpPr/>
      </dsp:nvSpPr>
      <dsp:spPr>
        <a:xfrm>
          <a:off x="0" y="1676319"/>
          <a:ext cx="2895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Disseminate</a:t>
          </a:r>
          <a:endParaRPr lang="en-GB" sz="2800" kern="1200" dirty="0"/>
        </a:p>
      </dsp:txBody>
      <dsp:txXfrm>
        <a:off x="0" y="1676319"/>
        <a:ext cx="2895600" cy="711360"/>
      </dsp:txXfrm>
    </dsp:sp>
    <dsp:sp modelId="{6DDA41A3-95FB-4A1D-9588-70606DB21228}">
      <dsp:nvSpPr>
        <dsp:cNvPr id="0" name=""/>
        <dsp:cNvSpPr/>
      </dsp:nvSpPr>
      <dsp:spPr>
        <a:xfrm>
          <a:off x="0" y="2497120"/>
          <a:ext cx="2895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Administer</a:t>
          </a:r>
          <a:endParaRPr lang="en-GB" sz="2800" kern="1200" dirty="0"/>
        </a:p>
      </dsp:txBody>
      <dsp:txXfrm>
        <a:off x="0" y="2497120"/>
        <a:ext cx="2895600" cy="711360"/>
      </dsp:txXfrm>
    </dsp:sp>
    <dsp:sp modelId="{DAE83BC5-C8B6-4658-8590-8C6A0D6E347D}">
      <dsp:nvSpPr>
        <dsp:cNvPr id="0" name=""/>
        <dsp:cNvSpPr/>
      </dsp:nvSpPr>
      <dsp:spPr>
        <a:xfrm>
          <a:off x="0" y="3317920"/>
          <a:ext cx="289560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Non-functional</a:t>
          </a:r>
          <a:endParaRPr lang="en-GB" sz="2800" kern="1200" dirty="0"/>
        </a:p>
      </dsp:txBody>
      <dsp:txXfrm>
        <a:off x="0" y="3317920"/>
        <a:ext cx="2895600" cy="711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77B93-8823-4FF3-8B69-16153ACD73B4}">
      <dsp:nvSpPr>
        <dsp:cNvPr id="0" name=""/>
        <dsp:cNvSpPr/>
      </dsp:nvSpPr>
      <dsp:spPr>
        <a:xfrm>
          <a:off x="1510454" y="1180"/>
          <a:ext cx="1005658" cy="65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Draft</a:t>
          </a:r>
          <a:endParaRPr lang="en-GB" sz="1700" kern="1200" dirty="0"/>
        </a:p>
      </dsp:txBody>
      <dsp:txXfrm>
        <a:off x="1510454" y="1180"/>
        <a:ext cx="1005658" cy="653678"/>
      </dsp:txXfrm>
    </dsp:sp>
    <dsp:sp modelId="{4738C2C1-CF51-4CE9-AFF8-D0667BD1D709}">
      <dsp:nvSpPr>
        <dsp:cNvPr id="0" name=""/>
        <dsp:cNvSpPr/>
      </dsp:nvSpPr>
      <dsp:spPr>
        <a:xfrm>
          <a:off x="934278" y="328019"/>
          <a:ext cx="2158011" cy="2158011"/>
        </a:xfrm>
        <a:custGeom>
          <a:avLst/>
          <a:gdLst/>
          <a:ahLst/>
          <a:cxnLst/>
          <a:rect l="0" t="0" r="0" b="0"/>
          <a:pathLst>
            <a:path>
              <a:moveTo>
                <a:pt x="1720379" y="211311"/>
              </a:moveTo>
              <a:arcTo wR="1079005" hR="1079005" stAng="18388244" swAng="16321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76FF9-98DA-44A2-95B1-A84018222C2F}">
      <dsp:nvSpPr>
        <dsp:cNvPr id="0" name=""/>
        <dsp:cNvSpPr/>
      </dsp:nvSpPr>
      <dsp:spPr>
        <a:xfrm>
          <a:off x="2589460" y="1080186"/>
          <a:ext cx="1005658" cy="65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Review</a:t>
          </a:r>
          <a:endParaRPr lang="en-GB" sz="1700" kern="1200" dirty="0"/>
        </a:p>
      </dsp:txBody>
      <dsp:txXfrm>
        <a:off x="2589460" y="1080186"/>
        <a:ext cx="1005658" cy="653678"/>
      </dsp:txXfrm>
    </dsp:sp>
    <dsp:sp modelId="{D3F366D5-1FB6-401A-86D2-831AEBB068D5}">
      <dsp:nvSpPr>
        <dsp:cNvPr id="0" name=""/>
        <dsp:cNvSpPr/>
      </dsp:nvSpPr>
      <dsp:spPr>
        <a:xfrm>
          <a:off x="934278" y="328019"/>
          <a:ext cx="2158011" cy="2158011"/>
        </a:xfrm>
        <a:custGeom>
          <a:avLst/>
          <a:gdLst/>
          <a:ahLst/>
          <a:cxnLst/>
          <a:rect l="0" t="0" r="0" b="0"/>
          <a:pathLst>
            <a:path>
              <a:moveTo>
                <a:pt x="2046091" y="1557543"/>
              </a:moveTo>
              <a:arcTo wR="1079005" hR="1079005" stAng="1579640" swAng="16321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9F2E0-2DED-4EA4-A4F8-E537161DCF06}">
      <dsp:nvSpPr>
        <dsp:cNvPr id="0" name=""/>
        <dsp:cNvSpPr/>
      </dsp:nvSpPr>
      <dsp:spPr>
        <a:xfrm>
          <a:off x="1510454" y="2159192"/>
          <a:ext cx="1005658" cy="65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Edit</a:t>
          </a:r>
          <a:endParaRPr lang="en-GB" sz="1700" kern="1200" dirty="0"/>
        </a:p>
      </dsp:txBody>
      <dsp:txXfrm>
        <a:off x="1510454" y="2159192"/>
        <a:ext cx="1005658" cy="653678"/>
      </dsp:txXfrm>
    </dsp:sp>
    <dsp:sp modelId="{09D33467-CECC-41E4-B03B-F2820637B239}">
      <dsp:nvSpPr>
        <dsp:cNvPr id="0" name=""/>
        <dsp:cNvSpPr/>
      </dsp:nvSpPr>
      <dsp:spPr>
        <a:xfrm>
          <a:off x="934278" y="328019"/>
          <a:ext cx="2158011" cy="2158011"/>
        </a:xfrm>
        <a:custGeom>
          <a:avLst/>
          <a:gdLst/>
          <a:ahLst/>
          <a:cxnLst/>
          <a:rect l="0" t="0" r="0" b="0"/>
          <a:pathLst>
            <a:path>
              <a:moveTo>
                <a:pt x="437631" y="1946699"/>
              </a:moveTo>
              <a:arcTo wR="1079005" hR="1079005" stAng="7588244" swAng="16321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C7EEC-812E-4671-9633-DD109FF877A8}">
      <dsp:nvSpPr>
        <dsp:cNvPr id="0" name=""/>
        <dsp:cNvSpPr/>
      </dsp:nvSpPr>
      <dsp:spPr>
        <a:xfrm>
          <a:off x="431448" y="1080186"/>
          <a:ext cx="1005658" cy="65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Approve</a:t>
          </a:r>
          <a:endParaRPr lang="en-GB" sz="1700" kern="1200" dirty="0"/>
        </a:p>
      </dsp:txBody>
      <dsp:txXfrm>
        <a:off x="431448" y="1080186"/>
        <a:ext cx="1005658" cy="653678"/>
      </dsp:txXfrm>
    </dsp:sp>
    <dsp:sp modelId="{C6CB5D63-688D-46D3-B822-AD230645C638}">
      <dsp:nvSpPr>
        <dsp:cNvPr id="0" name=""/>
        <dsp:cNvSpPr/>
      </dsp:nvSpPr>
      <dsp:spPr>
        <a:xfrm>
          <a:off x="934278" y="328019"/>
          <a:ext cx="2158011" cy="2158011"/>
        </a:xfrm>
        <a:custGeom>
          <a:avLst/>
          <a:gdLst/>
          <a:ahLst/>
          <a:cxnLst/>
          <a:rect l="0" t="0" r="0" b="0"/>
          <a:pathLst>
            <a:path>
              <a:moveTo>
                <a:pt x="111919" y="600468"/>
              </a:moveTo>
              <a:arcTo wR="1079005" hR="1079005" stAng="12379640" swAng="16321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4" y="0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4698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4" y="9354698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B0051AC-D967-4132-BFDF-3126C1FEE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4" y="0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39775"/>
            <a:ext cx="4921250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78204"/>
            <a:ext cx="54356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4698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4" y="9354698"/>
            <a:ext cx="29442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0F53ED-D14A-4D33-8F4C-8C04E82AA6F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10CAC-8300-47C3-966D-F8B68C64BCAC}" type="slidenum">
              <a:rPr lang="de-DE"/>
              <a:pPr/>
              <a:t>1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4B5D4-F9A8-4895-9C98-649568B427A1}" type="slidenum">
              <a:rPr lang="en-GB" smtClean="0">
                <a:latin typeface="Arial" charset="0"/>
              </a:rPr>
              <a:pPr/>
              <a:t>10</a:t>
            </a:fld>
            <a:endParaRPr lang="en-GB" smtClean="0">
              <a:latin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5463" y="287338"/>
            <a:ext cx="1287462" cy="966787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701" y="1393951"/>
            <a:ext cx="6316762" cy="7715584"/>
          </a:xfrm>
          <a:noFill/>
          <a:ln/>
        </p:spPr>
        <p:txBody>
          <a:bodyPr/>
          <a:lstStyle/>
          <a:p>
            <a:pPr marL="241300" indent="-241300" eaLnBrk="1" hangingPunct="1"/>
            <a:endParaRPr lang="en-GB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F5BC1-CD4B-4B35-A214-1D8F3623AF1A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09BAD-F234-4AA1-BA10-6102C967C5DD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3913" y="0"/>
            <a:ext cx="2293937" cy="17208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000" dirty="0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3D70A-E455-4EBE-990E-F74AFB67B7D4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100" dirty="0" smtClean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C1F6B-5BCE-4E38-9273-A87A885701C2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16B41A-1403-4622-BC87-4AC9FA960381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000" dirty="0" smtClean="0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48EF1-B9FD-4643-BA65-D79B2BC2E9F7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sz="1000" dirty="0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57C64-C8B4-4ECF-BDEC-309CEA2F2B9E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3CA01-70F4-4575-B1CF-A957492078C6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GB" sz="1100" dirty="0" smtClean="0"/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5BB2C-898B-4E3B-8E6A-56FD7F1B7CC0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F53ED-D14A-4D33-8F4C-8C04E82AA6F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0CD88-922C-4937-B822-64C8C6026D03}" type="slidenum">
              <a:rPr lang="de-DE" smtClean="0"/>
              <a:pPr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100" dirty="0" smtClean="0"/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C3F9C-F9BF-468C-B553-0A4E3AA80370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sz="1000" dirty="0" smtClean="0"/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C2370-959D-472C-BF4F-CE58605784D3}" type="slidenum">
              <a:rPr lang="de-DE" smtClean="0"/>
              <a:pPr/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33972-60D0-457E-B28B-A2C630E2E306}" type="slidenum">
              <a:rPr lang="de-DE" smtClean="0"/>
              <a:pPr/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900" dirty="0" smtClean="0"/>
          </a:p>
        </p:txBody>
      </p:sp>
      <p:sp>
        <p:nvSpPr>
          <p:cNvPr id="214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3C2A4-4BA0-4477-835B-B961CA86F27D}" type="slidenum">
              <a:rPr lang="de-DE" smtClean="0"/>
              <a:pPr/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D3A82-BAC4-4498-87C7-2D8C3610436A}" type="slidenum">
              <a:rPr lang="en-GB" smtClean="0">
                <a:latin typeface="Arial" charset="0"/>
              </a:rPr>
              <a:pPr/>
              <a:t>25</a:t>
            </a:fld>
            <a:endParaRPr lang="en-GB" smtClean="0">
              <a:latin typeface="Arial" charset="0"/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" y="68263"/>
            <a:ext cx="1811338" cy="1358900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273" y="1477003"/>
            <a:ext cx="6492227" cy="8371848"/>
          </a:xfrm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ERM PR 06</a:t>
            </a:r>
          </a:p>
        </p:txBody>
      </p:sp>
      <p:sp>
        <p:nvSpPr>
          <p:cNvPr id="347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6A1081-496F-4ADB-A749-50CABD5B334D}" type="datetime8">
              <a:rPr lang="en-GB" smtClean="0"/>
              <a:pPr/>
              <a:t>5/11/09 13:22</a:t>
            </a:fld>
            <a:endParaRPr lang="en-GB" smtClean="0"/>
          </a:p>
        </p:txBody>
      </p:sp>
      <p:sp>
        <p:nvSpPr>
          <p:cNvPr id="347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1939552E-4D55-4B10-B3D5-66C2046E8884}" type="slidenum">
              <a:rPr lang="en-GB" b="1" smtClean="0">
                <a:solidFill>
                  <a:srgbClr val="FF0000"/>
                </a:solidFill>
              </a:rPr>
              <a:pPr/>
              <a:t>26</a:t>
            </a:fld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347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" y="68263"/>
            <a:ext cx="1811338" cy="1358900"/>
          </a:xfrm>
          <a:ln/>
        </p:spPr>
      </p:sp>
      <p:sp>
        <p:nvSpPr>
          <p:cNvPr id="347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GB" sz="10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ERM PR 06</a:t>
            </a:r>
          </a:p>
        </p:txBody>
      </p:sp>
      <p:sp>
        <p:nvSpPr>
          <p:cNvPr id="3778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730EEA1-554E-45DD-A0AF-5CC6DC2D7EB6}" type="datetime8">
              <a:rPr lang="en-GB" smtClean="0"/>
              <a:pPr/>
              <a:t>5/11/09 13:22</a:t>
            </a:fld>
            <a:endParaRPr lang="en-GB" smtClean="0"/>
          </a:p>
        </p:txBody>
      </p:sp>
      <p:sp>
        <p:nvSpPr>
          <p:cNvPr id="3778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/>
              <a:t>Page </a:t>
            </a:r>
            <a:fld id="{AB0B361C-CF34-4C52-B29B-3E808C265289}" type="slidenum">
              <a:rPr lang="en-GB" b="1" smtClean="0">
                <a:solidFill>
                  <a:srgbClr val="FF0000"/>
                </a:solidFill>
              </a:rPr>
              <a:pPr/>
              <a:t>27</a:t>
            </a:fld>
            <a:endParaRPr lang="en-GB" b="1" smtClean="0">
              <a:solidFill>
                <a:srgbClr val="FF0000"/>
              </a:solidFill>
            </a:endParaRPr>
          </a:p>
        </p:txBody>
      </p:sp>
      <p:sp>
        <p:nvSpPr>
          <p:cNvPr id="377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" y="68263"/>
            <a:ext cx="1811338" cy="1358900"/>
          </a:xfrm>
          <a:ln/>
        </p:spPr>
      </p:sp>
      <p:sp>
        <p:nvSpPr>
          <p:cNvPr id="377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1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81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E5925-0740-407F-A7A4-1BF6895BD412}" type="slidenum">
              <a:rPr lang="de-DE" smtClean="0"/>
              <a:pPr/>
              <a:t>28</a:t>
            </a:fld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ECM PR 02 - Governance</a:t>
            </a:r>
          </a:p>
        </p:txBody>
      </p:sp>
      <p:sp>
        <p:nvSpPr>
          <p:cNvPr id="427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3E26743-28DB-4D0F-93F8-1F3920161812}" type="datetime8">
              <a:rPr lang="en-GB" smtClean="0">
                <a:latin typeface="Arial" charset="0"/>
              </a:rPr>
              <a:pPr/>
              <a:t>5/11/09 13:22</a:t>
            </a:fld>
            <a:endParaRPr lang="en-GB" smtClean="0">
              <a:latin typeface="Arial" charset="0"/>
            </a:endParaRPr>
          </a:p>
        </p:txBody>
      </p:sp>
      <p:sp>
        <p:nvSpPr>
          <p:cNvPr id="427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Page </a:t>
            </a:r>
            <a:fld id="{994CFB00-16BA-42B7-960F-9ABF0F06258F}" type="slidenum">
              <a:rPr lang="en-GB" b="1" smtClean="0">
                <a:solidFill>
                  <a:srgbClr val="FF0000"/>
                </a:solidFill>
                <a:latin typeface="Arial" charset="0"/>
              </a:rPr>
              <a:pPr/>
              <a:t>29</a:t>
            </a:fld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7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191" y="2486640"/>
            <a:ext cx="6310864" cy="6530074"/>
          </a:xfrm>
          <a:noFill/>
          <a:ln/>
        </p:spPr>
        <p:txBody>
          <a:bodyPr/>
          <a:lstStyle/>
          <a:p>
            <a:pPr defTabSz="965200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F53ED-D14A-4D33-8F4C-8C04E82AA6F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ECM PR 02 - Governance</a:t>
            </a:r>
          </a:p>
        </p:txBody>
      </p:sp>
      <p:sp>
        <p:nvSpPr>
          <p:cNvPr id="430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58027AC-D5A4-4C34-96B6-4402AA7FD8F4}" type="datetime8">
              <a:rPr lang="en-GB" smtClean="0">
                <a:latin typeface="Arial" charset="0"/>
              </a:rPr>
              <a:pPr/>
              <a:t>5/11/09 13:22</a:t>
            </a:fld>
            <a:endParaRPr lang="en-GB" smtClean="0">
              <a:latin typeface="Arial" charset="0"/>
            </a:endParaRPr>
          </a:p>
        </p:txBody>
      </p:sp>
      <p:sp>
        <p:nvSpPr>
          <p:cNvPr id="430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Page </a:t>
            </a:r>
            <a:fld id="{918C4949-F315-4D95-85E6-2BA68C189A09}" type="slidenum">
              <a:rPr lang="en-GB" b="1" smtClean="0">
                <a:solidFill>
                  <a:srgbClr val="FF0000"/>
                </a:solidFill>
                <a:latin typeface="Arial" charset="0"/>
              </a:rPr>
              <a:pPr/>
              <a:t>30</a:t>
            </a:fld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191" y="2486640"/>
            <a:ext cx="6310864" cy="6530074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ECM PR 02 - Governance</a:t>
            </a:r>
          </a:p>
        </p:txBody>
      </p:sp>
      <p:sp>
        <p:nvSpPr>
          <p:cNvPr id="432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F7536D5-7829-4C52-8C07-0CA8DAA6689E}" type="datetime8">
              <a:rPr lang="en-GB" smtClean="0">
                <a:latin typeface="Arial" charset="0"/>
              </a:rPr>
              <a:pPr/>
              <a:t>5/11/09 13:22</a:t>
            </a:fld>
            <a:endParaRPr lang="en-GB" smtClean="0">
              <a:latin typeface="Arial" charset="0"/>
            </a:endParaRPr>
          </a:p>
        </p:txBody>
      </p:sp>
      <p:sp>
        <p:nvSpPr>
          <p:cNvPr id="432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Page </a:t>
            </a:r>
            <a:fld id="{11586E54-5749-4B81-B171-8482FCD1171E}" type="slidenum">
              <a:rPr lang="en-GB" b="1" smtClean="0">
                <a:solidFill>
                  <a:srgbClr val="FF0000"/>
                </a:solidFill>
                <a:latin typeface="Arial" charset="0"/>
              </a:rPr>
              <a:pPr/>
              <a:t>31</a:t>
            </a:fld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2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ECM PR 02 - Governance</a:t>
            </a:r>
          </a:p>
        </p:txBody>
      </p:sp>
      <p:sp>
        <p:nvSpPr>
          <p:cNvPr id="434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2D2BC9A-79D9-4CEB-8F32-A431DDE781AB}" type="datetime8">
              <a:rPr lang="en-GB" smtClean="0">
                <a:latin typeface="Arial" charset="0"/>
              </a:rPr>
              <a:pPr/>
              <a:t>5/11/09 13:22</a:t>
            </a:fld>
            <a:endParaRPr lang="en-GB" smtClean="0">
              <a:latin typeface="Arial" charset="0"/>
            </a:endParaRPr>
          </a:p>
        </p:txBody>
      </p:sp>
      <p:sp>
        <p:nvSpPr>
          <p:cNvPr id="434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Page </a:t>
            </a:r>
            <a:fld id="{5A6FDE9F-3431-4C14-83B1-8252569BCF74}" type="slidenum">
              <a:rPr lang="en-GB" b="1" smtClean="0">
                <a:solidFill>
                  <a:srgbClr val="FF0000"/>
                </a:solidFill>
                <a:latin typeface="Arial" charset="0"/>
              </a:rPr>
              <a:pPr/>
              <a:t>32</a:t>
            </a:fld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4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ECM PR 02 - Governance</a:t>
            </a:r>
          </a:p>
        </p:txBody>
      </p:sp>
      <p:sp>
        <p:nvSpPr>
          <p:cNvPr id="536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36957B2-3BE7-41BF-AAC6-36A1BD47059D}" type="datetime8">
              <a:rPr lang="en-GB" smtClean="0">
                <a:latin typeface="Arial" charset="0"/>
              </a:rPr>
              <a:pPr/>
              <a:t>5/11/09 13:22</a:t>
            </a:fld>
            <a:endParaRPr lang="en-GB" smtClean="0">
              <a:latin typeface="Arial" charset="0"/>
            </a:endParaRPr>
          </a:p>
        </p:txBody>
      </p:sp>
      <p:sp>
        <p:nvSpPr>
          <p:cNvPr id="536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Page </a:t>
            </a:r>
            <a:fld id="{01EE1D22-D276-4110-9299-51AD26C1A538}" type="slidenum">
              <a:rPr lang="en-GB" b="1" smtClean="0">
                <a:solidFill>
                  <a:srgbClr val="FF0000"/>
                </a:solidFill>
                <a:latin typeface="Arial" charset="0"/>
              </a:rPr>
              <a:pPr/>
              <a:t>33</a:t>
            </a:fld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6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191" y="2486640"/>
            <a:ext cx="6310864" cy="6530074"/>
          </a:xfrm>
          <a:noFill/>
          <a:ln/>
        </p:spPr>
        <p:txBody>
          <a:bodyPr/>
          <a:lstStyle/>
          <a:p>
            <a:pPr defTabSz="965200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8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38"/>
              </a:spcBef>
            </a:pPr>
            <a:endParaRPr lang="en-US" dirty="0" smtClean="0"/>
          </a:p>
        </p:txBody>
      </p:sp>
      <p:sp>
        <p:nvSpPr>
          <p:cNvPr id="538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9A35F-8AA5-4E20-A552-EF6C20C0493F}" type="slidenum">
              <a:rPr lang="de-DE" smtClean="0"/>
              <a:pPr/>
              <a:t>34</a:t>
            </a:fld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555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93954-3EAB-4811-AD7A-8EE35C03FC3A}" type="slidenum">
              <a:rPr lang="de-DE" smtClean="0"/>
              <a:pPr/>
              <a:t>35</a:t>
            </a:fld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7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38"/>
              </a:spcBef>
            </a:pPr>
            <a:endParaRPr lang="en-US" dirty="0" smtClean="0"/>
          </a:p>
        </p:txBody>
      </p:sp>
      <p:sp>
        <p:nvSpPr>
          <p:cNvPr id="557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B3BAD-8BD2-409E-B1A9-884C8BDD6CDC}" type="slidenum">
              <a:rPr lang="de-DE" smtClean="0"/>
              <a:pPr/>
              <a:t>36</a:t>
            </a:fld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563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102DD-551D-4A4C-A725-12ED7BCBB66D}" type="slidenum">
              <a:rPr lang="de-DE" smtClean="0"/>
              <a:pPr/>
              <a:t>37</a:t>
            </a:fld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ECM PR 02 - Governance</a:t>
            </a:r>
          </a:p>
        </p:txBody>
      </p:sp>
      <p:sp>
        <p:nvSpPr>
          <p:cNvPr id="6082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C144D27-EB63-404D-9083-49C88121A987}" type="datetime8">
              <a:rPr lang="en-GB" smtClean="0">
                <a:latin typeface="Arial" charset="0"/>
              </a:rPr>
              <a:pPr/>
              <a:t>5/11/09 13:23</a:t>
            </a:fld>
            <a:endParaRPr lang="en-GB" smtClean="0">
              <a:latin typeface="Arial" charset="0"/>
            </a:endParaRPr>
          </a:p>
        </p:txBody>
      </p:sp>
      <p:sp>
        <p:nvSpPr>
          <p:cNvPr id="608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Page </a:t>
            </a:r>
            <a:fld id="{9ED3D280-7091-4511-BE77-01737AC559DA}" type="slidenum">
              <a:rPr lang="en-GB" b="1" smtClean="0">
                <a:solidFill>
                  <a:srgbClr val="FF0000"/>
                </a:solidFill>
                <a:latin typeface="Arial" charset="0"/>
              </a:rPr>
              <a:pPr/>
              <a:t>38</a:t>
            </a:fld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08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191" y="2486640"/>
            <a:ext cx="6310864" cy="6530074"/>
          </a:xfrm>
          <a:noFill/>
          <a:ln/>
        </p:spPr>
        <p:txBody>
          <a:bodyPr/>
          <a:lstStyle/>
          <a:p>
            <a:pPr defTabSz="965200"/>
            <a:endParaRPr lang="en-GB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E8589-E25E-4385-AFF8-4F2C0508689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F53ED-D14A-4D33-8F4C-8C04E82AA6F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14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DEF00-5F34-4319-9A1C-00A6AB96BE01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18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20E46-4193-4D2B-B901-3712A11EA854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5479E-C0C1-4DA1-ADB0-C055DABA2526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39775"/>
            <a:ext cx="2152650" cy="1614488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22" y="2600631"/>
            <a:ext cx="5429112" cy="6508904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25AEB-3AA9-4F4B-A1B9-B62695B6ECA6}" type="slidenum">
              <a:rPr lang="de-DE" smtClean="0"/>
              <a:pPr/>
              <a:t>43</a:t>
            </a:fld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ECM PR 02 - Governance</a:t>
            </a:r>
          </a:p>
        </p:txBody>
      </p:sp>
      <p:sp>
        <p:nvSpPr>
          <p:cNvPr id="7168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5BE7441-81D2-4FF8-92A4-9E6B7106D726}" type="datetime8">
              <a:rPr lang="en-GB" smtClean="0">
                <a:latin typeface="Arial" charset="0"/>
              </a:rPr>
              <a:pPr/>
              <a:t>5/11/09 13:23</a:t>
            </a:fld>
            <a:endParaRPr lang="en-GB" smtClean="0">
              <a:latin typeface="Arial" charset="0"/>
            </a:endParaRPr>
          </a:p>
        </p:txBody>
      </p:sp>
      <p:sp>
        <p:nvSpPr>
          <p:cNvPr id="7168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charset="0"/>
              </a:rPr>
              <a:t>Page </a:t>
            </a:r>
            <a:fld id="{052D9281-2966-439A-950C-30A2734F69A4}" type="slidenum">
              <a:rPr lang="en-GB" b="1" smtClean="0">
                <a:solidFill>
                  <a:srgbClr val="FF0000"/>
                </a:solidFill>
                <a:latin typeface="Arial" charset="0"/>
              </a:rPr>
              <a:pPr/>
              <a:t>44</a:t>
            </a:fld>
            <a:endParaRPr lang="en-GB" b="1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191" y="2486640"/>
            <a:ext cx="6310864" cy="6530074"/>
          </a:xfrm>
          <a:noFill/>
          <a:ln/>
        </p:spPr>
        <p:txBody>
          <a:bodyPr/>
          <a:lstStyle/>
          <a:p>
            <a:pPr defTabSz="965200"/>
            <a:endParaRPr lang="en-GB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6572A-2397-423B-BC08-63C71294BE3A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54D25-06AB-4BE8-B0E8-2CB80690A320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638"/>
              </a:spcBef>
            </a:pPr>
            <a:endParaRPr lang="en-US" dirty="0" smtClean="0"/>
          </a:p>
        </p:txBody>
      </p:sp>
      <p:sp>
        <p:nvSpPr>
          <p:cNvPr id="75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C3FD1-B815-4CE1-87FC-8B477920062C}" type="slidenum">
              <a:rPr lang="de-DE" smtClean="0"/>
              <a:pPr/>
              <a:t>47</a:t>
            </a:fld>
            <a:endParaRPr lang="de-DE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81163" y="566738"/>
            <a:ext cx="3295650" cy="247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91F26-D8E3-4444-8637-602B5968B26A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861ED-0A24-42FC-9637-81E5A9DA162F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FEAA0-9B3B-4C4F-B34E-1684AEF83358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E4196-2B64-42AE-81D4-14B2E654C9E6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Times New Roman" pitchFamily="-110" charset="0"/>
              <a:ea typeface="ＭＳ Ｐゴシック" pitchFamily="-110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35A30-ECD2-4382-976B-73399E6649F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ERM Specialist Slides</a:t>
            </a:r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900" dirty="0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E46A0-7802-4AD7-9A49-2994AD4921D8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2"/>
          <p:cNvSpPr>
            <a:spLocks/>
          </p:cNvSpPr>
          <p:nvPr userDrawn="1"/>
        </p:nvSpPr>
        <p:spPr bwMode="auto">
          <a:xfrm>
            <a:off x="-7938" y="1211263"/>
            <a:ext cx="9153526" cy="472757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1462" y="460"/>
              </a:cxn>
              <a:cxn ang="0">
                <a:pos x="2879" y="703"/>
              </a:cxn>
              <a:cxn ang="0">
                <a:pos x="2880" y="1049"/>
              </a:cxn>
              <a:cxn ang="0">
                <a:pos x="1455" y="1328"/>
              </a:cxn>
              <a:cxn ang="0">
                <a:pos x="0" y="1619"/>
              </a:cxn>
              <a:cxn ang="0">
                <a:pos x="0" y="331"/>
              </a:cxn>
            </a:cxnLst>
            <a:rect l="0" t="0" r="r" b="b"/>
            <a:pathLst>
              <a:path w="2880" h="1619">
                <a:moveTo>
                  <a:pt x="0" y="331"/>
                </a:moveTo>
                <a:cubicBezTo>
                  <a:pt x="156" y="235"/>
                  <a:pt x="585" y="0"/>
                  <a:pt x="1462" y="460"/>
                </a:cubicBezTo>
                <a:cubicBezTo>
                  <a:pt x="2338" y="920"/>
                  <a:pt x="2802" y="799"/>
                  <a:pt x="2879" y="703"/>
                </a:cubicBezTo>
                <a:cubicBezTo>
                  <a:pt x="2880" y="1049"/>
                  <a:pt x="2880" y="1049"/>
                  <a:pt x="2880" y="1049"/>
                </a:cubicBezTo>
                <a:cubicBezTo>
                  <a:pt x="2799" y="1090"/>
                  <a:pt x="2364" y="1437"/>
                  <a:pt x="1455" y="1328"/>
                </a:cubicBezTo>
                <a:cubicBezTo>
                  <a:pt x="546" y="1218"/>
                  <a:pt x="0" y="1619"/>
                  <a:pt x="0" y="1619"/>
                </a:cubicBezTo>
                <a:lnTo>
                  <a:pt x="0" y="33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73"/>
          <p:cNvSpPr>
            <a:spLocks/>
          </p:cNvSpPr>
          <p:nvPr userDrawn="1"/>
        </p:nvSpPr>
        <p:spPr bwMode="auto">
          <a:xfrm>
            <a:off x="-7938" y="1430338"/>
            <a:ext cx="9153526" cy="4332287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1462" y="422"/>
              </a:cxn>
              <a:cxn ang="0">
                <a:pos x="2879" y="645"/>
              </a:cxn>
              <a:cxn ang="0">
                <a:pos x="2880" y="962"/>
              </a:cxn>
              <a:cxn ang="0">
                <a:pos x="1455" y="1217"/>
              </a:cxn>
              <a:cxn ang="0">
                <a:pos x="0" y="1484"/>
              </a:cxn>
              <a:cxn ang="0">
                <a:pos x="0" y="304"/>
              </a:cxn>
            </a:cxnLst>
            <a:rect l="0" t="0" r="r" b="b"/>
            <a:pathLst>
              <a:path w="2880" h="1484">
                <a:moveTo>
                  <a:pt x="0" y="304"/>
                </a:moveTo>
                <a:cubicBezTo>
                  <a:pt x="156" y="215"/>
                  <a:pt x="585" y="0"/>
                  <a:pt x="1462" y="422"/>
                </a:cubicBezTo>
                <a:cubicBezTo>
                  <a:pt x="2338" y="843"/>
                  <a:pt x="2802" y="733"/>
                  <a:pt x="2879" y="645"/>
                </a:cubicBezTo>
                <a:cubicBezTo>
                  <a:pt x="2880" y="962"/>
                  <a:pt x="2880" y="962"/>
                  <a:pt x="2880" y="962"/>
                </a:cubicBezTo>
                <a:cubicBezTo>
                  <a:pt x="2799" y="999"/>
                  <a:pt x="2364" y="1317"/>
                  <a:pt x="1455" y="1217"/>
                </a:cubicBezTo>
                <a:cubicBezTo>
                  <a:pt x="546" y="1116"/>
                  <a:pt x="0" y="1484"/>
                  <a:pt x="0" y="1484"/>
                </a:cubicBezTo>
                <a:lnTo>
                  <a:pt x="0" y="304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69"/>
          <p:cNvSpPr>
            <a:spLocks/>
          </p:cNvSpPr>
          <p:nvPr userDrawn="1"/>
        </p:nvSpPr>
        <p:spPr bwMode="auto">
          <a:xfrm>
            <a:off x="-7938" y="1198563"/>
            <a:ext cx="9153526" cy="472757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1462" y="460"/>
              </a:cxn>
              <a:cxn ang="0">
                <a:pos x="2879" y="703"/>
              </a:cxn>
              <a:cxn ang="0">
                <a:pos x="2880" y="1049"/>
              </a:cxn>
              <a:cxn ang="0">
                <a:pos x="1455" y="1328"/>
              </a:cxn>
              <a:cxn ang="0">
                <a:pos x="0" y="1619"/>
              </a:cxn>
              <a:cxn ang="0">
                <a:pos x="0" y="331"/>
              </a:cxn>
            </a:cxnLst>
            <a:rect l="0" t="0" r="r" b="b"/>
            <a:pathLst>
              <a:path w="2880" h="1619">
                <a:moveTo>
                  <a:pt x="0" y="331"/>
                </a:moveTo>
                <a:cubicBezTo>
                  <a:pt x="156" y="235"/>
                  <a:pt x="585" y="0"/>
                  <a:pt x="1462" y="460"/>
                </a:cubicBezTo>
                <a:cubicBezTo>
                  <a:pt x="2338" y="920"/>
                  <a:pt x="2802" y="799"/>
                  <a:pt x="2879" y="703"/>
                </a:cubicBezTo>
                <a:cubicBezTo>
                  <a:pt x="2880" y="1049"/>
                  <a:pt x="2880" y="1049"/>
                  <a:pt x="2880" y="1049"/>
                </a:cubicBezTo>
                <a:cubicBezTo>
                  <a:pt x="2799" y="1090"/>
                  <a:pt x="2364" y="1437"/>
                  <a:pt x="1455" y="1328"/>
                </a:cubicBezTo>
                <a:cubicBezTo>
                  <a:pt x="546" y="1218"/>
                  <a:pt x="0" y="1619"/>
                  <a:pt x="0" y="1619"/>
                </a:cubicBezTo>
                <a:lnTo>
                  <a:pt x="0" y="331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70"/>
          <p:cNvSpPr>
            <a:spLocks/>
          </p:cNvSpPr>
          <p:nvPr userDrawn="1"/>
        </p:nvSpPr>
        <p:spPr bwMode="auto">
          <a:xfrm>
            <a:off x="-7938" y="1417638"/>
            <a:ext cx="9153526" cy="4332287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1462" y="422"/>
              </a:cxn>
              <a:cxn ang="0">
                <a:pos x="2879" y="645"/>
              </a:cxn>
              <a:cxn ang="0">
                <a:pos x="2880" y="962"/>
              </a:cxn>
              <a:cxn ang="0">
                <a:pos x="1455" y="1217"/>
              </a:cxn>
              <a:cxn ang="0">
                <a:pos x="0" y="1484"/>
              </a:cxn>
              <a:cxn ang="0">
                <a:pos x="0" y="304"/>
              </a:cxn>
            </a:cxnLst>
            <a:rect l="0" t="0" r="r" b="b"/>
            <a:pathLst>
              <a:path w="2880" h="1484">
                <a:moveTo>
                  <a:pt x="0" y="304"/>
                </a:moveTo>
                <a:cubicBezTo>
                  <a:pt x="156" y="215"/>
                  <a:pt x="585" y="0"/>
                  <a:pt x="1462" y="422"/>
                </a:cubicBezTo>
                <a:cubicBezTo>
                  <a:pt x="2338" y="843"/>
                  <a:pt x="2802" y="733"/>
                  <a:pt x="2879" y="645"/>
                </a:cubicBezTo>
                <a:cubicBezTo>
                  <a:pt x="2880" y="962"/>
                  <a:pt x="2880" y="962"/>
                  <a:pt x="2880" y="962"/>
                </a:cubicBezTo>
                <a:cubicBezTo>
                  <a:pt x="2799" y="999"/>
                  <a:pt x="2364" y="1317"/>
                  <a:pt x="1455" y="1217"/>
                </a:cubicBezTo>
                <a:cubicBezTo>
                  <a:pt x="546" y="1116"/>
                  <a:pt x="0" y="1484"/>
                  <a:pt x="0" y="1484"/>
                </a:cubicBezTo>
                <a:lnTo>
                  <a:pt x="0" y="304"/>
                </a:lnTo>
                <a:close/>
              </a:path>
            </a:pathLst>
          </a:custGeom>
          <a:solidFill>
            <a:srgbClr val="0077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82" descr="AIIMERMCertProgramt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638" y="6070600"/>
            <a:ext cx="12652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5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083050"/>
            <a:ext cx="5956300" cy="800100"/>
          </a:xfrm>
        </p:spPr>
        <p:txBody>
          <a:bodyPr/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34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19138" y="2781300"/>
            <a:ext cx="5956300" cy="1122363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Electronic Records Management (ERM)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11113"/>
            <a:ext cx="2130425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1113"/>
            <a:ext cx="6242050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408738"/>
            <a:ext cx="3053514" cy="24765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4" name="Freeform 60"/>
          <p:cNvSpPr>
            <a:spLocks/>
          </p:cNvSpPr>
          <p:nvPr userDrawn="1"/>
        </p:nvSpPr>
        <p:spPr bwMode="auto">
          <a:xfrm>
            <a:off x="0" y="577850"/>
            <a:ext cx="9144000" cy="942975"/>
          </a:xfrm>
          <a:custGeom>
            <a:avLst/>
            <a:gdLst/>
            <a:ahLst/>
            <a:cxnLst>
              <a:cxn ang="0">
                <a:pos x="1417" y="136"/>
              </a:cxn>
              <a:cxn ang="0">
                <a:pos x="0" y="65"/>
              </a:cxn>
              <a:cxn ang="0">
                <a:pos x="0" y="6"/>
              </a:cxn>
              <a:cxn ang="0">
                <a:pos x="0" y="70"/>
              </a:cxn>
              <a:cxn ang="0">
                <a:pos x="1417" y="148"/>
              </a:cxn>
              <a:cxn ang="0">
                <a:pos x="2877" y="189"/>
              </a:cxn>
              <a:cxn ang="0">
                <a:pos x="2877" y="174"/>
              </a:cxn>
              <a:cxn ang="0">
                <a:pos x="1417" y="136"/>
              </a:cxn>
            </a:cxnLst>
            <a:rect l="0" t="0" r="r" b="b"/>
            <a:pathLst>
              <a:path w="2877" h="296">
                <a:moveTo>
                  <a:pt x="1417" y="136"/>
                </a:moveTo>
                <a:cubicBezTo>
                  <a:pt x="542" y="1"/>
                  <a:pt x="78" y="36"/>
                  <a:pt x="0" y="65"/>
                </a:cubicBezTo>
                <a:cubicBezTo>
                  <a:pt x="0" y="6"/>
                  <a:pt x="0" y="6"/>
                  <a:pt x="0" y="6"/>
                </a:cubicBezTo>
                <a:cubicBezTo>
                  <a:pt x="0" y="70"/>
                  <a:pt x="0" y="70"/>
                  <a:pt x="0" y="70"/>
                </a:cubicBezTo>
                <a:cubicBezTo>
                  <a:pt x="78" y="39"/>
                  <a:pt x="542" y="0"/>
                  <a:pt x="1417" y="148"/>
                </a:cubicBezTo>
                <a:cubicBezTo>
                  <a:pt x="2292" y="296"/>
                  <a:pt x="2721" y="221"/>
                  <a:pt x="2877" y="189"/>
                </a:cubicBezTo>
                <a:cubicBezTo>
                  <a:pt x="2877" y="174"/>
                  <a:pt x="2877" y="174"/>
                  <a:pt x="2877" y="174"/>
                </a:cubicBezTo>
                <a:cubicBezTo>
                  <a:pt x="2721" y="203"/>
                  <a:pt x="2292" y="272"/>
                  <a:pt x="1417" y="136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325" name="Freeform 61"/>
          <p:cNvSpPr>
            <a:spLocks/>
          </p:cNvSpPr>
          <p:nvPr userDrawn="1"/>
        </p:nvSpPr>
        <p:spPr bwMode="auto">
          <a:xfrm>
            <a:off x="0" y="-12700"/>
            <a:ext cx="9144000" cy="1457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1"/>
              </a:cxn>
              <a:cxn ang="0">
                <a:pos x="0" y="191"/>
              </a:cxn>
              <a:cxn ang="0">
                <a:pos x="0" y="250"/>
              </a:cxn>
              <a:cxn ang="0">
                <a:pos x="1417" y="321"/>
              </a:cxn>
              <a:cxn ang="0">
                <a:pos x="2877" y="359"/>
              </a:cxn>
              <a:cxn ang="0">
                <a:pos x="2877" y="0"/>
              </a:cxn>
              <a:cxn ang="0">
                <a:pos x="0" y="0"/>
              </a:cxn>
            </a:cxnLst>
            <a:rect l="0" t="0" r="r" b="b"/>
            <a:pathLst>
              <a:path w="2877" h="457">
                <a:moveTo>
                  <a:pt x="0" y="0"/>
                </a:moveTo>
                <a:cubicBezTo>
                  <a:pt x="0" y="191"/>
                  <a:pt x="0" y="191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250"/>
                  <a:pt x="0" y="250"/>
                  <a:pt x="0" y="250"/>
                </a:cubicBezTo>
                <a:cubicBezTo>
                  <a:pt x="78" y="221"/>
                  <a:pt x="542" y="186"/>
                  <a:pt x="1417" y="321"/>
                </a:cubicBezTo>
                <a:cubicBezTo>
                  <a:pt x="2292" y="457"/>
                  <a:pt x="2721" y="388"/>
                  <a:pt x="2877" y="359"/>
                </a:cubicBezTo>
                <a:cubicBezTo>
                  <a:pt x="2877" y="0"/>
                  <a:pt x="2877" y="0"/>
                  <a:pt x="287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7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000" dirty="0"/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235568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 dirty="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1113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Electronic Records Management (ERM)</a:t>
            </a:r>
          </a:p>
        </p:txBody>
      </p:sp>
      <p:pic>
        <p:nvPicPr>
          <p:cNvPr id="1032" name="Picture 72" descr="AIIMERMCertProgramte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6638" y="6070600"/>
            <a:ext cx="12652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 txBox="1">
            <a:spLocks noChangeArrowheads="1"/>
          </p:cNvSpPr>
          <p:nvPr userDrawn="1"/>
        </p:nvSpPr>
        <p:spPr bwMode="gray">
          <a:xfrm>
            <a:off x="3958389" y="6408738"/>
            <a:ext cx="12713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 userDrawn="1"/>
        </p:nvSpPr>
        <p:spPr bwMode="gray">
          <a:xfrm>
            <a:off x="4180974" y="6408738"/>
            <a:ext cx="78205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C76BB-383A-4C84-8942-E7D02B9E1E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rgbClr val="007799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rgbClr val="007799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rgbClr val="0077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rgbClr val="0077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7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7" Type="http://schemas.openxmlformats.org/officeDocument/2006/relationships/diagramColors" Target="../diagrams/colors1.xml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8.xml"/><Relationship Id="rId6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1" Type="http://schemas.openxmlformats.org/officeDocument/2006/relationships/vmlDrawing" Target="../drawings/vmlDrawing1.v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5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7" Type="http://schemas.openxmlformats.org/officeDocument/2006/relationships/diagramColors" Target="../diagrams/colors2.xml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4.xml"/><Relationship Id="rId6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tags" Target="../tags/tag4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5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7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45178" y="3044134"/>
            <a:ext cx="6361210" cy="1047242"/>
          </a:xfrm>
        </p:spPr>
        <p:txBody>
          <a:bodyPr/>
          <a:lstStyle/>
          <a:p>
            <a:r>
              <a:rPr lang="de-DE" sz="4200" dirty="0" smtClean="0"/>
              <a:t>How to implement ERM?</a:t>
            </a:r>
            <a:endParaRPr lang="de-DE" sz="4200" noProof="1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5177" y="4039191"/>
            <a:ext cx="6987477" cy="1203817"/>
          </a:xfrm>
        </p:spPr>
        <p:txBody>
          <a:bodyPr/>
          <a:lstStyle/>
          <a:p>
            <a:r>
              <a:rPr lang="en-US" sz="2300" dirty="0" smtClean="0"/>
              <a:t>Global best practices for implementing Electronic Records Management (ERM) using ISO/TR 15489-2 </a:t>
            </a:r>
            <a:endParaRPr lang="en-GB" sz="23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 bwMode="gray">
          <a:xfrm>
            <a:off x="1725071" y="299647"/>
            <a:ext cx="6987477" cy="8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7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Atle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Skjekkeland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Vice President,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AIIM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7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800" kern="0" baseline="0" dirty="0" smtClean="0">
                <a:latin typeface="+mn-lt"/>
              </a:rPr>
              <a:t>Carl</a:t>
            </a:r>
            <a:r>
              <a:rPr lang="en-US" sz="1800" kern="0" dirty="0" smtClean="0">
                <a:latin typeface="+mn-lt"/>
              </a:rPr>
              <a:t> E. Weise, CRM, ERM Master, AIIM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4" descr="C:\Documents and Settings\Jesse\Local Settings\Temporary Internet Files\Content.IE5\BCI0XI73\MPj033726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0" y="3867150"/>
            <a:ext cx="29972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Key performance indicators (KPIs)</a:t>
            </a:r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146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14325" y="1295400"/>
            <a:ext cx="8524875" cy="4710113"/>
          </a:xfrm>
        </p:spPr>
        <p:txBody>
          <a:bodyPr/>
          <a:lstStyle/>
          <a:p>
            <a:r>
              <a:rPr lang="en-GB" b="0" dirty="0" smtClean="0">
                <a:ea typeface="ＭＳ Ｐゴシック"/>
                <a:cs typeface="ＭＳ Ｐゴシック"/>
              </a:rPr>
              <a:t>Statistics that need to be captured to measure and manage success or failure relating to CSFs</a:t>
            </a:r>
            <a:endParaRPr lang="en-GB" b="0" dirty="0" smtClean="0">
              <a:solidFill>
                <a:srgbClr val="7F7F7F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</a:pPr>
            <a:r>
              <a:rPr lang="en-GB" dirty="0" smtClean="0">
                <a:ea typeface="ＭＳ Ｐゴシック"/>
                <a:cs typeface="ＭＳ Ｐゴシック"/>
              </a:rPr>
              <a:t>Measurable and meaningful metrics</a:t>
            </a:r>
            <a:endParaRPr lang="en-GB" dirty="0" smtClean="0">
              <a:solidFill>
                <a:srgbClr val="7F7F7F"/>
              </a:solidFill>
              <a:ea typeface="ＭＳ Ｐゴシック"/>
              <a:cs typeface="ＭＳ Ｐゴシック"/>
            </a:endParaRPr>
          </a:p>
          <a:p>
            <a:pPr>
              <a:spcBef>
                <a:spcPts val="600"/>
              </a:spcBef>
            </a:pPr>
            <a:r>
              <a:rPr lang="en-GB" b="0" dirty="0" smtClean="0">
                <a:ea typeface="ＭＳ Ｐゴシック"/>
                <a:cs typeface="ＭＳ Ｐゴシック"/>
              </a:rPr>
              <a:t>Owned by senior manager</a:t>
            </a:r>
            <a:endParaRPr lang="en-GB" b="0" dirty="0" smtClean="0">
              <a:solidFill>
                <a:srgbClr val="7F7F7F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</a:pPr>
            <a:r>
              <a:rPr lang="en-GB" dirty="0" smtClean="0">
                <a:ea typeface="ＭＳ Ｐゴシック"/>
                <a:cs typeface="ＭＳ Ｐゴシック"/>
              </a:rPr>
              <a:t>Responsible for meeting targets</a:t>
            </a:r>
            <a:endParaRPr lang="en-GB" dirty="0" smtClean="0">
              <a:solidFill>
                <a:srgbClr val="7F7F7F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</a:pPr>
            <a:r>
              <a:rPr lang="en-GB" dirty="0" smtClean="0">
                <a:ea typeface="ＭＳ Ｐゴシック"/>
                <a:cs typeface="ＭＳ Ｐゴシック"/>
              </a:rPr>
              <a:t>Takes corrective action </a:t>
            </a:r>
            <a:endParaRPr lang="en-GB" dirty="0" smtClean="0">
              <a:solidFill>
                <a:srgbClr val="7F7F7F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  <a:buFont typeface="Wingdings" pitchFamily="2" charset="2"/>
              <a:buNone/>
            </a:pPr>
            <a:r>
              <a:rPr lang="en-GB" dirty="0" smtClean="0">
                <a:solidFill>
                  <a:srgbClr val="7F7F7F"/>
                </a:solidFill>
                <a:ea typeface="ＭＳ Ｐゴシック"/>
                <a:cs typeface="ＭＳ Ｐゴシック"/>
              </a:rPr>
              <a:t>	</a:t>
            </a:r>
            <a:r>
              <a:rPr lang="en-GB" dirty="0" smtClean="0">
                <a:ea typeface="ＭＳ Ｐゴシック"/>
                <a:cs typeface="ＭＳ Ｐゴシック"/>
              </a:rPr>
              <a:t>when required</a:t>
            </a:r>
            <a:endParaRPr lang="en-GB" dirty="0" smtClean="0">
              <a:solidFill>
                <a:srgbClr val="7F7F7F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600"/>
              </a:spcBef>
            </a:pPr>
            <a:endParaRPr lang="en-GB" dirty="0" smtClean="0">
              <a:ea typeface="ＭＳ Ｐゴシック"/>
              <a:cs typeface="ＭＳ Ｐゴシック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394325" y="5254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14693" name="Title 1"/>
          <p:cNvSpPr txBox="1">
            <a:spLocks/>
          </p:cNvSpPr>
          <p:nvPr/>
        </p:nvSpPr>
        <p:spPr bwMode="gray">
          <a:xfrm>
            <a:off x="2247900" y="695325"/>
            <a:ext cx="8524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b"/>
          <a:lstStyle/>
          <a:p>
            <a:pPr eaLnBrk="0" hangingPunct="0">
              <a:lnSpc>
                <a:spcPct val="95000"/>
              </a:lnSpc>
            </a:pPr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1146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Risks, constraints, and assumptions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accent4"/>
                </a:solidFill>
              </a:rPr>
              <a:t>Risks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Potential problems that may impact the project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Example: vendor is acquired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accent4"/>
                </a:solidFill>
              </a:rPr>
              <a:t>Constraints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Conditions that limit the project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Example: resource or technology constraints</a:t>
            </a:r>
          </a:p>
          <a:p>
            <a:pPr>
              <a:spcBef>
                <a:spcPts val="600"/>
              </a:spcBef>
            </a:pPr>
            <a:r>
              <a:rPr lang="en-US" b="0" dirty="0" smtClean="0">
                <a:solidFill>
                  <a:schemeClr val="accent4"/>
                </a:solidFill>
              </a:rPr>
              <a:t>Assumptions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Details assumed to be true that impact the project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accent4"/>
                </a:solidFill>
              </a:rPr>
              <a:t>Example: project will be adequately resourced</a:t>
            </a:r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281113"/>
            <a:ext cx="7924800" cy="43767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Business activity analysis</a:t>
            </a:r>
            <a:endParaRPr lang="en-GB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How the organisation is structured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How the organisation works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Areas of concern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How should work be prioritised</a:t>
            </a:r>
          </a:p>
          <a:p>
            <a:pPr>
              <a:spcBef>
                <a:spcPts val="600"/>
              </a:spcBef>
            </a:pPr>
            <a:r>
              <a:rPr lang="en-GB" b="0" dirty="0" smtClean="0"/>
              <a:t>ISO/TR 26122:2008 </a:t>
            </a:r>
            <a:r>
              <a:rPr lang="en-GB" sz="2400" b="0" dirty="0" smtClean="0"/>
              <a:t>Information and documentation – Work process analysis for </a:t>
            </a:r>
          </a:p>
          <a:p>
            <a:pPr>
              <a:spcBef>
                <a:spcPts val="600"/>
              </a:spcBef>
              <a:buNone/>
            </a:pPr>
            <a:r>
              <a:rPr lang="en-GB" sz="2400" b="0" dirty="0" smtClean="0"/>
              <a:t>   records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Framework for conducting work</a:t>
            </a:r>
          </a:p>
          <a:p>
            <a:pPr lvl="1">
              <a:spcBef>
                <a:spcPts val="600"/>
              </a:spcBef>
              <a:buFont typeface="Wingdings" pitchFamily="2" charset="2"/>
              <a:buNone/>
            </a:pPr>
            <a:r>
              <a:rPr lang="en-GB" dirty="0" smtClean="0"/>
              <a:t>  process analysis</a:t>
            </a:r>
          </a:p>
        </p:txBody>
      </p:sp>
      <p:sp>
        <p:nvSpPr>
          <p:cNvPr id="137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B – Analyse business activity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775" y="3681413"/>
            <a:ext cx="1401763" cy="199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DDDDDD"/>
            </a:outerShdw>
          </a:effectLst>
        </p:spPr>
      </p:pic>
      <p:sp>
        <p:nvSpPr>
          <p:cNvPr id="1372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the assessment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Identify dependencies between processes and/or transactions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Identify records creation requirements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Identify points at which records are created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Identify contextual links between records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Identify opportunities to integrate records capture into the process</a:t>
            </a:r>
          </a:p>
        </p:txBody>
      </p:sp>
      <p:sp>
        <p:nvSpPr>
          <p:cNvPr id="143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Contextual review - 1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b="0" smtClean="0"/>
              <a:t>Review of the regulatory environment</a:t>
            </a:r>
            <a:endParaRPr lang="en-GB" b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mtClean="0"/>
              <a:t>Statutes, regulations and case law</a:t>
            </a:r>
            <a:endParaRPr lang="en-GB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mtClean="0"/>
              <a:t>Mandatory standards of practice</a:t>
            </a:r>
            <a:endParaRPr lang="en-GB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mtClean="0"/>
              <a:t>Voluntary codes of conduct/ethics</a:t>
            </a:r>
            <a:endParaRPr lang="en-GB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mtClean="0"/>
              <a:t>Organisational rules </a:t>
            </a:r>
            <a:endParaRPr lang="en-GB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None/>
            </a:pPr>
            <a:r>
              <a:rPr lang="en-GB" smtClean="0">
                <a:solidFill>
                  <a:srgbClr val="7F7F7F"/>
                </a:solidFill>
              </a:rPr>
              <a:t>	</a:t>
            </a:r>
            <a:r>
              <a:rPr lang="en-GB" smtClean="0"/>
              <a:t>and procedures</a:t>
            </a:r>
            <a:endParaRPr lang="en-GB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mtClean="0"/>
              <a:t>Community expectations</a:t>
            </a:r>
            <a:endParaRPr lang="en-GB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endParaRPr lang="en-GB" b="0" smtClean="0"/>
          </a:p>
        </p:txBody>
      </p:sp>
      <p:sp>
        <p:nvSpPr>
          <p:cNvPr id="151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151556" name="Picture 2" descr="C:\Documents and Settings\Jesse\My Documents\My Pictures\Microsoft Clip Organizer\j0408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1775" y="3638550"/>
            <a:ext cx="20288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Contextual review - 2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Review of the organisational context of the work processes</a:t>
            </a:r>
            <a:endParaRPr lang="en-GB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Identify the work processes within the organisation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Identify the nature of the processes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Identify accountabilities for the processes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Describes framework for mapping functions, processes/activities and transactions</a:t>
            </a:r>
            <a:endParaRPr lang="en-GB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GB" b="0" dirty="0" smtClean="0"/>
          </a:p>
        </p:txBody>
      </p:sp>
      <p:sp>
        <p:nvSpPr>
          <p:cNvPr id="153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 descr="C:\Documents and Settings\Jesse\Local Settings\Temporary Internet Files\Content.IE5\U6MESY3G\MPj043868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0" y="4895850"/>
            <a:ext cx="1962150" cy="11096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assessment process - 1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314450"/>
            <a:ext cx="8524875" cy="4691063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Gather information about as-is processes</a:t>
            </a:r>
          </a:p>
          <a:p>
            <a:pPr>
              <a:defRPr/>
            </a:pPr>
            <a:r>
              <a:rPr lang="en-US" b="0" dirty="0" smtClean="0">
                <a:solidFill>
                  <a:schemeClr val="accent4"/>
                </a:solidFill>
              </a:rPr>
              <a:t>Develop top-down functional decomposition – functions, processes, tasks, and transactions</a:t>
            </a:r>
          </a:p>
          <a:p>
            <a:pPr>
              <a:defRPr/>
            </a:pPr>
            <a:r>
              <a:rPr lang="en-US" b="0" dirty="0" smtClean="0">
                <a:solidFill>
                  <a:schemeClr val="accent4"/>
                </a:solidFill>
              </a:rPr>
              <a:t>Perform bottom-up task and transaction analysis – triggers, steps, sequencing, dependencies, variations and exceptions</a:t>
            </a:r>
          </a:p>
        </p:txBody>
      </p:sp>
      <p:sp>
        <p:nvSpPr>
          <p:cNvPr id="15565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assessment process - 2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352550"/>
            <a:ext cx="8524875" cy="46101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/>
              <a:t>Validate analyses with users; determine best practices</a:t>
            </a:r>
          </a:p>
          <a:p>
            <a:pPr>
              <a:defRPr/>
            </a:pPr>
            <a:r>
              <a:rPr lang="en-US" sz="2800" b="0" dirty="0" smtClean="0">
                <a:solidFill>
                  <a:schemeClr val="accent4"/>
                </a:solidFill>
              </a:rPr>
              <a:t>Identify points of record creation, process dependencies, and information requirements (data, content, and metadata)</a:t>
            </a:r>
          </a:p>
          <a:p>
            <a:pPr>
              <a:defRPr/>
            </a:pPr>
            <a:r>
              <a:rPr lang="en-US" sz="2800" b="0" dirty="0" err="1" smtClean="0">
                <a:solidFill>
                  <a:schemeClr val="accent4"/>
                </a:solidFill>
              </a:rPr>
              <a:t>Analyse</a:t>
            </a:r>
            <a:r>
              <a:rPr lang="en-US" sz="2800" b="0" dirty="0" smtClean="0">
                <a:solidFill>
                  <a:schemeClr val="accent4"/>
                </a:solidFill>
              </a:rPr>
              <a:t> present organizational awareness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/>
                </a:solidFill>
              </a:rPr>
              <a:t>Records management principles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/>
                </a:solidFill>
              </a:rPr>
              <a:t>The existing records </a:t>
            </a:r>
            <a:r>
              <a:rPr lang="en-US" dirty="0" err="1" smtClean="0">
                <a:solidFill>
                  <a:schemeClr val="accent4"/>
                </a:solidFill>
              </a:rPr>
              <a:t>programme</a:t>
            </a:r>
            <a:r>
              <a:rPr lang="en-US" dirty="0" smtClean="0">
                <a:solidFill>
                  <a:schemeClr val="accent4"/>
                </a:solidFill>
              </a:rPr>
              <a:t> (if any)</a:t>
            </a:r>
          </a:p>
        </p:txBody>
      </p:sp>
      <p:sp>
        <p:nvSpPr>
          <p:cNvPr id="1576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Step D – assessment of existing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GB" b="0" dirty="0" smtClean="0">
                <a:solidFill>
                  <a:schemeClr val="accent4"/>
                </a:solidFill>
              </a:rPr>
              <a:t>Identify all applications in use throughout organization</a:t>
            </a:r>
          </a:p>
          <a:p>
            <a:pPr>
              <a:spcBef>
                <a:spcPts val="600"/>
              </a:spcBef>
              <a:defRPr/>
            </a:pPr>
            <a:r>
              <a:rPr lang="en-GB" b="0" dirty="0" smtClean="0">
                <a:solidFill>
                  <a:schemeClr val="accent4"/>
                </a:solidFill>
              </a:rPr>
              <a:t>Determine which applications create, capture, and/or manage records</a:t>
            </a:r>
          </a:p>
          <a:p>
            <a:pPr>
              <a:spcBef>
                <a:spcPts val="600"/>
              </a:spcBef>
              <a:defRPr/>
            </a:pPr>
            <a:r>
              <a:rPr lang="en-GB" b="0" dirty="0" smtClean="0">
                <a:solidFill>
                  <a:schemeClr val="accent4"/>
                </a:solidFill>
              </a:rPr>
              <a:t>Evaluate security and access controls</a:t>
            </a:r>
          </a:p>
          <a:p>
            <a:pPr>
              <a:spcBef>
                <a:spcPts val="600"/>
              </a:spcBef>
              <a:defRPr/>
            </a:pPr>
            <a:r>
              <a:rPr lang="en-GB" b="0" dirty="0" smtClean="0">
                <a:solidFill>
                  <a:schemeClr val="accent4"/>
                </a:solidFill>
              </a:rPr>
              <a:t>Evaluate controls to ensure record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b="0" dirty="0" smtClean="0">
                <a:solidFill>
                  <a:schemeClr val="accent4"/>
                </a:solidFill>
              </a:rPr>
              <a:t>  authenticity, reliability, integrity, and usability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en-GB" b="0" dirty="0" smtClean="0">
              <a:solidFill>
                <a:srgbClr val="7F7F7F"/>
              </a:solidFill>
            </a:endParaRPr>
          </a:p>
        </p:txBody>
      </p:sp>
      <p:sp>
        <p:nvSpPr>
          <p:cNvPr id="1802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 system gaps in RM capabilities</a:t>
            </a:r>
            <a:endParaRPr lang="en-GB" smtClean="0"/>
          </a:p>
        </p:txBody>
      </p:sp>
      <p:sp>
        <p:nvSpPr>
          <p:cNvPr id="186370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Required records control framework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Support for classification and retrieval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Support for metadata and metadata standards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Retention and disposition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Support for litigation holds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Audit trails</a:t>
            </a:r>
          </a:p>
        </p:txBody>
      </p:sp>
      <p:sp>
        <p:nvSpPr>
          <p:cNvPr id="1863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186372" name="Picture 3" descr="C:\Documents and Settings\Jesse\Local Settings\Temporary Internet Files\Content.IE5\2X21Z1LW\MPj030576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25" y="3429000"/>
            <a:ext cx="1628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113"/>
            <a:ext cx="8524875" cy="600075"/>
          </a:xfrm>
        </p:spPr>
        <p:txBody>
          <a:bodyPr/>
          <a:lstStyle/>
          <a:p>
            <a:r>
              <a:rPr lang="en-US" dirty="0" smtClean="0"/>
              <a:t>ISO 15489-2 implementation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 marL="706437" lvl="1" indent="-514350">
              <a:buFont typeface="+mj-lt"/>
              <a:buAutoNum type="alphaUcPeriod"/>
            </a:pPr>
            <a:r>
              <a:rPr lang="en-US" sz="3200" dirty="0" smtClean="0"/>
              <a:t>Conduct preliminary investigation</a:t>
            </a:r>
            <a:endParaRPr lang="en-US" sz="3200" dirty="0" smtClean="0">
              <a:solidFill>
                <a:srgbClr val="7F7F7F"/>
              </a:solidFill>
            </a:endParaRPr>
          </a:p>
          <a:p>
            <a:pPr marL="706437" lvl="1" indent="-514350">
              <a:buFont typeface="+mj-lt"/>
              <a:buAutoNum type="alphaUcPeriod"/>
            </a:pPr>
            <a:r>
              <a:rPr lang="en-US" sz="3200" b="0" dirty="0" smtClean="0"/>
              <a:t>Analyse business activity</a:t>
            </a:r>
            <a:endParaRPr lang="en-US" sz="3200" b="0" dirty="0" smtClean="0">
              <a:solidFill>
                <a:srgbClr val="7F7F7F"/>
              </a:solidFill>
            </a:endParaRPr>
          </a:p>
          <a:p>
            <a:pPr marL="706437" lvl="1" indent="-514350">
              <a:buFont typeface="+mj-lt"/>
              <a:buAutoNum type="alphaUcPeriod"/>
            </a:pPr>
            <a:r>
              <a:rPr lang="en-US" sz="3200" dirty="0" smtClean="0"/>
              <a:t>Identify requirements for records</a:t>
            </a:r>
            <a:endParaRPr lang="en-US" sz="3200" dirty="0" smtClean="0">
              <a:solidFill>
                <a:srgbClr val="7F7F7F"/>
              </a:solidFill>
            </a:endParaRPr>
          </a:p>
          <a:p>
            <a:pPr marL="706437" lvl="1" indent="-514350">
              <a:buFont typeface="+mj-lt"/>
              <a:buAutoNum type="alphaUcPeriod"/>
            </a:pPr>
            <a:r>
              <a:rPr lang="en-US" sz="3200" b="0" dirty="0" smtClean="0"/>
              <a:t>Assess existing systems</a:t>
            </a:r>
            <a:endParaRPr lang="en-US" sz="3200" b="0" dirty="0" smtClean="0">
              <a:solidFill>
                <a:srgbClr val="7F7F7F"/>
              </a:solidFill>
            </a:endParaRPr>
          </a:p>
          <a:p>
            <a:pPr marL="706437" lvl="1" indent="-514350">
              <a:buFont typeface="+mj-lt"/>
              <a:buAutoNum type="alphaUcPeriod"/>
            </a:pPr>
            <a:r>
              <a:rPr lang="en-US" sz="3200" dirty="0" smtClean="0"/>
              <a:t>Identify strategies to satisfy requirements</a:t>
            </a:r>
            <a:endParaRPr lang="en-US" sz="3200" dirty="0" smtClean="0">
              <a:solidFill>
                <a:srgbClr val="7F7F7F"/>
              </a:solidFill>
            </a:endParaRPr>
          </a:p>
          <a:p>
            <a:pPr marL="706437" lvl="1" indent="-514350">
              <a:buFont typeface="+mj-lt"/>
              <a:buAutoNum type="alphaUcPeriod"/>
            </a:pPr>
            <a:r>
              <a:rPr lang="en-US" sz="3200" b="0" dirty="0" smtClean="0"/>
              <a:t>Design records system</a:t>
            </a:r>
            <a:endParaRPr lang="en-US" sz="3200" b="0" dirty="0" smtClean="0">
              <a:solidFill>
                <a:srgbClr val="7F7F7F"/>
              </a:solidFill>
            </a:endParaRPr>
          </a:p>
          <a:p>
            <a:pPr marL="706437" lvl="1" indent="-514350">
              <a:buFont typeface="+mj-lt"/>
              <a:buAutoNum type="alphaUcPeriod"/>
            </a:pPr>
            <a:r>
              <a:rPr lang="en-US" sz="3200" dirty="0" smtClean="0"/>
              <a:t>Implement records system</a:t>
            </a:r>
            <a:endParaRPr lang="en-US" sz="3200" dirty="0" smtClean="0">
              <a:solidFill>
                <a:srgbClr val="7F7F7F"/>
              </a:solidFill>
            </a:endParaRPr>
          </a:p>
          <a:p>
            <a:pPr marL="706437" lvl="1" indent="-514350">
              <a:buFont typeface="+mj-lt"/>
              <a:buAutoNum type="alphaUcPeriod"/>
            </a:pPr>
            <a:r>
              <a:rPr lang="en-US" sz="3200" dirty="0" smtClean="0"/>
              <a:t>Conduct post-implementation review</a:t>
            </a:r>
            <a:endParaRPr lang="en-US" sz="3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3053514" cy="247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Strategy and planning projects</a:t>
            </a:r>
            <a:endParaRPr lang="en-GB" smtClean="0"/>
          </a:p>
        </p:txBody>
      </p:sp>
      <p:sp>
        <p:nvSpPr>
          <p:cNvPr id="200706" name="Content Placeholder 2"/>
          <p:cNvSpPr>
            <a:spLocks noGrp="1"/>
          </p:cNvSpPr>
          <p:nvPr>
            <p:ph idx="1"/>
          </p:nvPr>
        </p:nvSpPr>
        <p:spPr>
          <a:xfrm>
            <a:off x="314325" y="1198180"/>
            <a:ext cx="8524875" cy="48073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Conduct business assessment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Conduct technology 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smtClean="0"/>
              <a:t>assessment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business case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</a:t>
            </a:r>
            <a:r>
              <a:rPr lang="en-US" b="0" dirty="0" err="1" smtClean="0"/>
              <a:t>programme</a:t>
            </a:r>
            <a:r>
              <a:rPr lang="en-US" b="0" dirty="0" smtClean="0"/>
              <a:t> 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smtClean="0"/>
              <a:t>roadmap</a:t>
            </a:r>
          </a:p>
        </p:txBody>
      </p:sp>
      <p:sp>
        <p:nvSpPr>
          <p:cNvPr id="2007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200708" name="Picture 3" descr="C:\Documents and Settings\Jesse\Local Settings\Temporary Internet Files\Content.IE5\OEIXIDZJ\MPj040972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2343150"/>
            <a:ext cx="21653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Records management projects</a:t>
            </a:r>
            <a:endParaRPr lang="en-GB" smtClean="0"/>
          </a:p>
        </p:txBody>
      </p:sp>
      <p:sp>
        <p:nvSpPr>
          <p:cNvPr id="202754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Inventory information assets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Identify records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records management policy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taxonomy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Develop a metadata model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records retention schedule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records management processes and procedures</a:t>
            </a:r>
          </a:p>
        </p:txBody>
      </p:sp>
      <p:sp>
        <p:nvSpPr>
          <p:cNvPr id="2027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Vital records and archives projects</a:t>
            </a:r>
            <a:endParaRPr lang="en-GB" smtClean="0"/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Identify vital records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vital records processes and procedures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Identify archives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archival 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smtClean="0"/>
              <a:t>processes and procedures</a:t>
            </a:r>
            <a:endParaRPr lang="en-GB" b="0" dirty="0" smtClean="0"/>
          </a:p>
        </p:txBody>
      </p:sp>
      <p:sp>
        <p:nvSpPr>
          <p:cNvPr id="2088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208900" name="Picture 2" descr="C:\Documents and Settings\Jesse\Local Settings\Temporary Internet Files\Content.IE5\BCI0XI73\MPj040248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100" y="314325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ERM technology projects</a:t>
            </a:r>
            <a:endParaRPr lang="en-GB" smtClean="0"/>
          </a:p>
        </p:txBody>
      </p:sp>
      <p:sp>
        <p:nvSpPr>
          <p:cNvPr id="210946" name="Content Placeholder 2"/>
          <p:cNvSpPr>
            <a:spLocks noGrp="1"/>
          </p:cNvSpPr>
          <p:nvPr>
            <p:ph idx="1"/>
          </p:nvPr>
        </p:nvSpPr>
        <p:spPr>
          <a:xfrm>
            <a:off x="314325" y="1198180"/>
            <a:ext cx="8524875" cy="48073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Identify ERMS requirements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Design ERMS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Procure ERMS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Implement ERMS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Integrate ERMS into line of business applications</a:t>
            </a:r>
          </a:p>
        </p:txBody>
      </p:sp>
      <p:sp>
        <p:nvSpPr>
          <p:cNvPr id="2109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projects</a:t>
            </a:r>
            <a:endParaRPr lang="en-GB" smtClean="0"/>
          </a:p>
        </p:txBody>
      </p:sp>
      <p:sp>
        <p:nvSpPr>
          <p:cNvPr id="212994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Develop migration plan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Develop litigation support plan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Conduct “shred day”/</a:t>
            </a:r>
            <a:r>
              <a:rPr lang="en-US" b="0" dirty="0" err="1" smtClean="0"/>
              <a:t>organisational</a:t>
            </a:r>
            <a:r>
              <a:rPr lang="en-US" b="0" dirty="0" smtClean="0"/>
              <a:t> cleanup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Design and deliver 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smtClean="0"/>
              <a:t>training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Monitor and audit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Identify and implement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err="1" smtClean="0"/>
              <a:t>programme</a:t>
            </a:r>
            <a:r>
              <a:rPr lang="en-US" b="0" dirty="0" smtClean="0"/>
              <a:t> updates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b="0" dirty="0" smtClean="0"/>
          </a:p>
        </p:txBody>
      </p:sp>
      <p:sp>
        <p:nvSpPr>
          <p:cNvPr id="2129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212996" name="Picture 2" descr="C:\Documents and Settings\Jesse\Local Settings\Temporary Internet Files\Content.IE5\BCI0XI73\MPj042244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588" y="3676650"/>
            <a:ext cx="299561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AutoShape 3"/>
          <p:cNvSpPr>
            <a:spLocks noChangeArrowheads="1"/>
          </p:cNvSpPr>
          <p:nvPr/>
        </p:nvSpPr>
        <p:spPr bwMode="auto">
          <a:xfrm>
            <a:off x="1066800" y="1828800"/>
            <a:ext cx="7732713" cy="3660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4E4BA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GB" sz="2400"/>
              <a:t>Business and systems requirements:</a:t>
            </a:r>
          </a:p>
          <a:p>
            <a:r>
              <a:rPr lang="en-GB" sz="2400"/>
              <a:t>Capture the needs of business stakeholders in a manner which enables successful programme outcomes </a:t>
            </a:r>
          </a:p>
          <a:p>
            <a:endParaRPr lang="en-GB" sz="2400"/>
          </a:p>
          <a:p>
            <a:r>
              <a:rPr lang="en-GB" sz="2400"/>
              <a:t>Statement which identifies a capability, feature or qualitative attribute which has business value for the user</a:t>
            </a:r>
          </a:p>
        </p:txBody>
      </p:sp>
      <p:pic>
        <p:nvPicPr>
          <p:cNvPr id="32358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2" t="4762" b="9259"/>
          <a:stretch>
            <a:fillRect/>
          </a:stretch>
        </p:blipFill>
        <p:spPr bwMode="auto">
          <a:xfrm>
            <a:off x="6248400" y="4829175"/>
            <a:ext cx="20574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Step C – Identify requirements for records </a:t>
            </a:r>
            <a:endParaRPr lang="en-US" smtClean="0"/>
          </a:p>
        </p:txBody>
      </p:sp>
      <p:sp>
        <p:nvSpPr>
          <p:cNvPr id="32358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produce ERM requirements</a:t>
            </a:r>
          </a:p>
        </p:txBody>
      </p:sp>
      <p:sp>
        <p:nvSpPr>
          <p:cNvPr id="34611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Gather and document stated requirements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Separate realistic requirements from stated requirements 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Document the reason and rationale for requirements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Prioritise requirements (M,HD,D)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Keep users and stakeholders involved at all stages !</a:t>
            </a:r>
            <a:endParaRPr lang="en-GB" b="0" dirty="0" smtClean="0">
              <a:solidFill>
                <a:srgbClr val="7F7F7F"/>
              </a:solidFill>
            </a:endParaRPr>
          </a:p>
          <a:p>
            <a:endParaRPr lang="en-GB" dirty="0" smtClean="0"/>
          </a:p>
        </p:txBody>
      </p:sp>
      <p:sp>
        <p:nvSpPr>
          <p:cNvPr id="3461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Standard ERM requirements specifications</a:t>
            </a:r>
          </a:p>
        </p:txBody>
      </p:sp>
      <p:sp>
        <p:nvSpPr>
          <p:cNvPr id="376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98179"/>
            <a:ext cx="8524875" cy="480733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Developing your own business and functional requirements specification is a significant investment of time and resources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Standard requirements specifications often save effort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Limitations of standard requirements specifications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Benefit of limiting “fine tuning”</a:t>
            </a:r>
          </a:p>
        </p:txBody>
      </p:sp>
      <p:sp>
        <p:nvSpPr>
          <p:cNvPr id="3768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for ERM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5686425" cy="5179028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b="0" dirty="0" smtClean="0"/>
              <a:t>Can be grouped into five areas: </a:t>
            </a:r>
            <a:endParaRPr lang="en-US" b="0" dirty="0" smtClean="0">
              <a:solidFill>
                <a:srgbClr val="7F7F7F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b="0" dirty="0" smtClean="0"/>
              <a:t>Create</a:t>
            </a:r>
            <a:endParaRPr lang="en-US" b="0" dirty="0" smtClean="0">
              <a:solidFill>
                <a:srgbClr val="7F7F7F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b="0" dirty="0" smtClean="0"/>
              <a:t>Maintain</a:t>
            </a:r>
            <a:endParaRPr lang="en-US" b="0" dirty="0" smtClean="0">
              <a:solidFill>
                <a:srgbClr val="7F7F7F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b="0" dirty="0" smtClean="0"/>
              <a:t>Disseminate</a:t>
            </a:r>
            <a:endParaRPr lang="en-US" b="0" dirty="0" smtClean="0">
              <a:solidFill>
                <a:srgbClr val="7F7F7F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b="0" dirty="0" smtClean="0"/>
              <a:t>Administer</a:t>
            </a:r>
            <a:endParaRPr lang="en-US" b="0" dirty="0" smtClean="0">
              <a:solidFill>
                <a:srgbClr val="7F7F7F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b="0" dirty="0" smtClean="0"/>
              <a:t>Non-functional requirements</a:t>
            </a:r>
            <a:endParaRPr lang="en-US" sz="2400" b="0" dirty="0" smtClean="0"/>
          </a:p>
          <a:p>
            <a:pPr marL="514350" indent="-514350">
              <a:spcBef>
                <a:spcPts val="600"/>
              </a:spcBef>
              <a:buNone/>
              <a:defRPr/>
            </a:pPr>
            <a:r>
              <a:rPr lang="en-US" sz="2400" b="0" dirty="0" smtClean="0"/>
              <a:t>           </a:t>
            </a:r>
            <a:endParaRPr lang="en-US" sz="1000" b="0" dirty="0" smtClean="0"/>
          </a:p>
          <a:p>
            <a:pPr marL="514350" indent="-514350">
              <a:spcBef>
                <a:spcPts val="600"/>
              </a:spcBef>
              <a:buNone/>
              <a:defRPr/>
            </a:pPr>
            <a:r>
              <a:rPr lang="en-US" sz="1000" b="0" dirty="0" smtClean="0"/>
              <a:t>             </a:t>
            </a:r>
            <a:r>
              <a:rPr lang="en-US" sz="2400" b="0" dirty="0" smtClean="0"/>
              <a:t> From ICA’s guidelines</a:t>
            </a:r>
            <a:endParaRPr lang="en-GB" sz="2400" b="0" dirty="0"/>
          </a:p>
        </p:txBody>
      </p:sp>
      <p:sp>
        <p:nvSpPr>
          <p:cNvPr id="3809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graphicFrame>
        <p:nvGraphicFramePr>
          <p:cNvPr id="11" name="Diagram 10"/>
          <p:cNvGraphicFramePr/>
          <p:nvPr/>
        </p:nvGraphicFramePr>
        <p:xfrm>
          <a:off x="6000750" y="1644650"/>
          <a:ext cx="28956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543050"/>
            <a:ext cx="8574088" cy="484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b="0" smtClean="0"/>
              <a:t>Determine the policies, standards, and tactics required for effective records management</a:t>
            </a:r>
            <a:endParaRPr lang="en-GB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b="0" smtClean="0"/>
              <a:t>Dependent on organisation’s particular requirements and environment</a:t>
            </a:r>
            <a:endParaRPr lang="en-GB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b="0" smtClean="0"/>
              <a:t>Results in records management </a:t>
            </a:r>
            <a:endParaRPr lang="en-GB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GB" b="0" smtClean="0">
                <a:solidFill>
                  <a:srgbClr val="7F7F7F"/>
                </a:solidFill>
              </a:rPr>
              <a:t>	</a:t>
            </a:r>
            <a:r>
              <a:rPr lang="en-GB" b="0" smtClean="0"/>
              <a:t>governance framework</a:t>
            </a:r>
          </a:p>
        </p:txBody>
      </p:sp>
      <p:sp>
        <p:nvSpPr>
          <p:cNvPr id="42598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E – satisfying records requirements</a:t>
            </a:r>
          </a:p>
        </p:txBody>
      </p:sp>
      <p:sp>
        <p:nvSpPr>
          <p:cNvPr id="4259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775" y="3681413"/>
            <a:ext cx="1401763" cy="199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DDDDDD"/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esse\Desktop\iso imp des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378" y="1334310"/>
            <a:ext cx="7782821" cy="55399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113"/>
            <a:ext cx="8524875" cy="600075"/>
          </a:xfrm>
        </p:spPr>
        <p:txBody>
          <a:bodyPr/>
          <a:lstStyle/>
          <a:p>
            <a:r>
              <a:rPr lang="en-US" dirty="0" smtClean="0"/>
              <a:t>ISO 15489-2 framework illustrated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314326" y="1576552"/>
            <a:ext cx="8286750" cy="4809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b="0" dirty="0" smtClean="0"/>
              <a:t>Accountability for organisation’s information assets</a:t>
            </a:r>
            <a:endParaRPr lang="en-GB" b="0" dirty="0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3200" dirty="0" smtClean="0"/>
              <a:t>Ensures compliance with regulations and legislation</a:t>
            </a:r>
            <a:endParaRPr lang="en-GB" sz="3200" dirty="0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3200" dirty="0" smtClean="0"/>
              <a:t>Enables productivity improvements</a:t>
            </a:r>
            <a:endParaRPr lang="en-GB" sz="3200" dirty="0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3200" dirty="0" smtClean="0"/>
              <a:t>Enables organisation to </a:t>
            </a:r>
            <a:endParaRPr lang="en-GB" sz="3200" dirty="0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GB" sz="3200" dirty="0" smtClean="0">
                <a:solidFill>
                  <a:srgbClr val="7F7F7F"/>
                </a:solidFill>
              </a:rPr>
              <a:t>	</a:t>
            </a:r>
            <a:r>
              <a:rPr lang="en-GB" sz="3200" dirty="0" smtClean="0"/>
              <a:t>respond to change</a:t>
            </a:r>
            <a:endParaRPr lang="en-GB" sz="3200" dirty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b="0" dirty="0" smtClean="0"/>
              <a:t>Sustains good information </a:t>
            </a:r>
            <a:br>
              <a:rPr lang="en-GB" b="0" dirty="0" smtClean="0"/>
            </a:br>
            <a:r>
              <a:rPr lang="en-GB" b="0" dirty="0" smtClean="0"/>
              <a:t>management practices</a:t>
            </a:r>
            <a:endParaRPr lang="en-GB" b="0" dirty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742113" y="3587750"/>
          <a:ext cx="2097087" cy="2227263"/>
        </p:xfrm>
        <a:graphic>
          <a:graphicData uri="http://schemas.openxmlformats.org/presentationml/2006/ole">
            <p:oleObj spid="_x0000_s353282" name="Document" r:id="rId5" imgW="1991003" imgH="1943371" progId="">
              <p:embed/>
            </p:oleObj>
          </a:graphicData>
        </a:graphic>
      </p:graphicFrame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6980238" y="3943350"/>
            <a:ext cx="1620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Looking 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after 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Information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properly</a:t>
            </a:r>
          </a:p>
        </p:txBody>
      </p:sp>
      <p:sp>
        <p:nvSpPr>
          <p:cNvPr id="102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governance?</a:t>
            </a:r>
          </a:p>
        </p:txBody>
      </p:sp>
      <p:sp>
        <p:nvSpPr>
          <p:cNvPr id="10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81063" y="1482725"/>
            <a:ext cx="7216775" cy="3883025"/>
            <a:chOff x="1163638" y="2035175"/>
            <a:chExt cx="7218362" cy="3883026"/>
          </a:xfrm>
        </p:grpSpPr>
        <p:pic>
          <p:nvPicPr>
            <p:cNvPr id="431110" name="Picture 5" descr="flow chart graphics - small lt 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3638" y="4946650"/>
              <a:ext cx="16668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598863" y="4946650"/>
              <a:ext cx="1666875" cy="971550"/>
              <a:chOff x="2862" y="1458"/>
              <a:chExt cx="1050" cy="612"/>
            </a:xfrm>
          </p:grpSpPr>
          <p:pic>
            <p:nvPicPr>
              <p:cNvPr id="431128" name="Picture 8" descr="flow chart graphics - small lt blu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2" y="1458"/>
                <a:ext cx="1050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29" name="Rectangle 9"/>
              <p:cNvSpPr>
                <a:spLocks noChangeArrowheads="1"/>
              </p:cNvSpPr>
              <p:nvPr/>
            </p:nvSpPr>
            <p:spPr bwMode="auto">
              <a:xfrm>
                <a:off x="2900" y="1515"/>
                <a:ext cx="92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1800"/>
                  <a:t>Tools &amp; Technology</a:t>
                </a:r>
              </a:p>
            </p:txBody>
          </p:sp>
        </p:grpSp>
        <p:pic>
          <p:nvPicPr>
            <p:cNvPr id="431112" name="Picture 11" descr="flow chart graphics - small lt 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7975" y="4946651"/>
              <a:ext cx="1666875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543425" y="2035175"/>
              <a:ext cx="1666875" cy="971550"/>
              <a:chOff x="2862" y="1474"/>
              <a:chExt cx="1050" cy="612"/>
            </a:xfrm>
          </p:grpSpPr>
          <p:pic>
            <p:nvPicPr>
              <p:cNvPr id="431126" name="Picture 15" descr="flow chart graphics - small lt blu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2" y="1474"/>
                <a:ext cx="1050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27" name="Rectangle 16"/>
              <p:cNvSpPr>
                <a:spLocks noChangeArrowheads="1"/>
              </p:cNvSpPr>
              <p:nvPr/>
            </p:nvSpPr>
            <p:spPr bwMode="auto">
              <a:xfrm>
                <a:off x="2900" y="1515"/>
                <a:ext cx="92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1800"/>
                  <a:t>Policies</a:t>
                </a:r>
              </a:p>
            </p:txBody>
          </p:sp>
        </p:grpSp>
        <p:cxnSp>
          <p:nvCxnSpPr>
            <p:cNvPr id="431114" name="AutoShape 17"/>
            <p:cNvCxnSpPr>
              <a:cxnSpLocks noChangeShapeType="1"/>
            </p:cNvCxnSpPr>
            <p:nvPr/>
          </p:nvCxnSpPr>
          <p:spPr bwMode="auto">
            <a:xfrm rot="5400000">
              <a:off x="3949701" y="2176462"/>
              <a:ext cx="692150" cy="2085975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31115" name="AutoShape 18"/>
            <p:cNvCxnSpPr>
              <a:cxnSpLocks noChangeShapeType="1"/>
            </p:cNvCxnSpPr>
            <p:nvPr/>
          </p:nvCxnSpPr>
          <p:spPr bwMode="auto">
            <a:xfrm rot="16200000" flipH="1">
              <a:off x="6048376" y="2163762"/>
              <a:ext cx="692150" cy="2111375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5" name="Group 4_0"/>
            <p:cNvGrpSpPr>
              <a:grpSpLocks/>
            </p:cNvGrpSpPr>
            <p:nvPr/>
          </p:nvGrpSpPr>
          <p:grpSpPr bwMode="auto">
            <a:xfrm>
              <a:off x="2438400" y="3581400"/>
              <a:ext cx="1666875" cy="990600"/>
              <a:chOff x="2862" y="1474"/>
              <a:chExt cx="1050" cy="612"/>
            </a:xfrm>
          </p:grpSpPr>
          <p:pic>
            <p:nvPicPr>
              <p:cNvPr id="431124" name="Picture 5" descr="flow chart graphics - small lt blu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2" y="1474"/>
                <a:ext cx="1050" cy="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25" name="Rectangle 6"/>
              <p:cNvSpPr>
                <a:spLocks noChangeArrowheads="1"/>
              </p:cNvSpPr>
              <p:nvPr/>
            </p:nvSpPr>
            <p:spPr bwMode="auto">
              <a:xfrm>
                <a:off x="2900" y="1515"/>
                <a:ext cx="92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1800"/>
                  <a:t>Procedures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41525" y="4413255"/>
              <a:ext cx="2360613" cy="528638"/>
              <a:chOff x="1286" y="2780"/>
              <a:chExt cx="1487" cy="333"/>
            </a:xfrm>
          </p:grpSpPr>
          <p:cxnSp>
            <p:nvCxnSpPr>
              <p:cNvPr id="431122" name="AutoShape 23"/>
              <p:cNvCxnSpPr>
                <a:cxnSpLocks noChangeShapeType="1"/>
              </p:cNvCxnSpPr>
              <p:nvPr/>
            </p:nvCxnSpPr>
            <p:spPr bwMode="auto">
              <a:xfrm rot="5400000">
                <a:off x="1506" y="2561"/>
                <a:ext cx="332" cy="771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31123" name="AutoShape 24"/>
              <p:cNvCxnSpPr>
                <a:cxnSpLocks noChangeShapeType="1"/>
              </p:cNvCxnSpPr>
              <p:nvPr/>
            </p:nvCxnSpPr>
            <p:spPr bwMode="auto">
              <a:xfrm rot="16200000" flipH="1">
                <a:off x="2249" y="2588"/>
                <a:ext cx="332" cy="716"/>
              </a:xfrm>
              <a:prstGeom prst="bentConnector3">
                <a:avLst>
                  <a:gd name="adj1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4_1"/>
            <p:cNvGrpSpPr>
              <a:grpSpLocks/>
            </p:cNvGrpSpPr>
            <p:nvPr/>
          </p:nvGrpSpPr>
          <p:grpSpPr bwMode="auto">
            <a:xfrm>
              <a:off x="6629400" y="3581400"/>
              <a:ext cx="1752600" cy="1020763"/>
              <a:chOff x="2862" y="1474"/>
              <a:chExt cx="1104" cy="643"/>
            </a:xfrm>
          </p:grpSpPr>
          <p:pic>
            <p:nvPicPr>
              <p:cNvPr id="431120" name="Picture 5" descr="flow chart graphics - small lt blu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62" y="1474"/>
                <a:ext cx="1104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21" name="Rectangle 6"/>
              <p:cNvSpPr>
                <a:spLocks noChangeArrowheads="1"/>
              </p:cNvSpPr>
              <p:nvPr/>
            </p:nvSpPr>
            <p:spPr bwMode="auto">
              <a:xfrm>
                <a:off x="2900" y="1515"/>
                <a:ext cx="92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1800"/>
                  <a:t>Standards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 rot="16200000" flipH="1">
              <a:off x="7238799" y="4724401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1106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information governance framework</a:t>
            </a:r>
          </a:p>
        </p:txBody>
      </p:sp>
      <p:sp>
        <p:nvSpPr>
          <p:cNvPr id="431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sp>
        <p:nvSpPr>
          <p:cNvPr id="431108" name="Rectangle 9"/>
          <p:cNvSpPr>
            <a:spLocks noChangeArrowheads="1"/>
          </p:cNvSpPr>
          <p:nvPr/>
        </p:nvSpPr>
        <p:spPr bwMode="auto">
          <a:xfrm>
            <a:off x="6405563" y="4484688"/>
            <a:ext cx="14700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/>
              <a:t>Audit</a:t>
            </a:r>
          </a:p>
        </p:txBody>
      </p:sp>
      <p:sp>
        <p:nvSpPr>
          <p:cNvPr id="431109" name="Rectangle 9_0"/>
          <p:cNvSpPr>
            <a:spLocks noChangeArrowheads="1"/>
          </p:cNvSpPr>
          <p:nvPr/>
        </p:nvSpPr>
        <p:spPr bwMode="auto">
          <a:xfrm>
            <a:off x="881063" y="4484688"/>
            <a:ext cx="14684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800"/>
              <a:t>People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524000"/>
            <a:ext cx="8574088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b="0" smtClean="0"/>
              <a:t>Policy </a:t>
            </a:r>
            <a:endParaRPr lang="en-GB" b="0" smtClean="0">
              <a:solidFill>
                <a:srgbClr val="7F7F7F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n-GB" smtClean="0"/>
              <a:t>Processes and standards for managing records</a:t>
            </a:r>
            <a:endParaRPr lang="en-GB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GB" b="0" smtClean="0"/>
              <a:t>Management </a:t>
            </a:r>
            <a:endParaRPr lang="en-GB" b="0" smtClean="0">
              <a:solidFill>
                <a:srgbClr val="7F7F7F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n-GB" smtClean="0"/>
              <a:t>Governance roles and responsibilities </a:t>
            </a:r>
            <a:endParaRPr lang="en-GB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GB" b="0" smtClean="0"/>
              <a:t>Organisation </a:t>
            </a:r>
            <a:endParaRPr lang="en-GB" b="0" smtClean="0">
              <a:solidFill>
                <a:srgbClr val="7F7F7F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n-GB" smtClean="0"/>
              <a:t>Groups and structures required to manage information</a:t>
            </a:r>
          </a:p>
        </p:txBody>
      </p:sp>
      <p:sp>
        <p:nvSpPr>
          <p:cNvPr id="4331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Implementing the framework</a:t>
            </a:r>
          </a:p>
        </p:txBody>
      </p:sp>
      <p:sp>
        <p:nvSpPr>
          <p:cNvPr id="4331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543050"/>
            <a:ext cx="8574088" cy="484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0" smtClean="0"/>
              <a:t>Design processes, tools, and systems required to implement the programme</a:t>
            </a:r>
            <a:endParaRPr lang="en-US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0" smtClean="0"/>
              <a:t>How to combine the policies, processes, systems, and standards to satisfy the requirements</a:t>
            </a:r>
            <a:endParaRPr lang="en-GB" b="0" smtClean="0"/>
          </a:p>
        </p:txBody>
      </p:sp>
      <p:sp>
        <p:nvSpPr>
          <p:cNvPr id="5355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F – Design of a records system</a:t>
            </a:r>
          </a:p>
        </p:txBody>
      </p:sp>
      <p:sp>
        <p:nvSpPr>
          <p:cNvPr id="5355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775" y="3681413"/>
            <a:ext cx="1401763" cy="199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DDDDDD"/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design principles</a:t>
            </a:r>
            <a:endParaRPr lang="en-GB" smtClean="0"/>
          </a:p>
        </p:txBody>
      </p:sp>
      <p:sp>
        <p:nvSpPr>
          <p:cNvPr id="537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0" smtClean="0"/>
              <a:t>Identify required process changes</a:t>
            </a:r>
            <a:endParaRPr lang="en-US" b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mtClean="0"/>
              <a:t>Requirements</a:t>
            </a:r>
            <a:endParaRPr lang="en-US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mtClean="0"/>
              <a:t>Organisational factors</a:t>
            </a:r>
            <a:endParaRPr lang="en-US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smtClean="0"/>
              <a:t>Take iterative approach</a:t>
            </a:r>
          </a:p>
        </p:txBody>
      </p:sp>
      <p:sp>
        <p:nvSpPr>
          <p:cNvPr id="5376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5117432" y="2719137"/>
          <a:ext cx="4026568" cy="281405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 ERM roles and responsibilities</a:t>
            </a:r>
            <a:endParaRPr lang="en-GB" smtClean="0"/>
          </a:p>
        </p:txBody>
      </p:sp>
      <p:sp>
        <p:nvSpPr>
          <p:cNvPr id="553986" name="Content Placeholder 2"/>
          <p:cNvSpPr>
            <a:spLocks noGrp="1"/>
          </p:cNvSpPr>
          <p:nvPr>
            <p:ph idx="1"/>
          </p:nvPr>
        </p:nvSpPr>
        <p:spPr>
          <a:xfrm>
            <a:off x="314325" y="1198180"/>
            <a:ext cx="8524875" cy="48073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Individual users or specialists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Roles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Work groups or processes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Across the </a:t>
            </a:r>
            <a:r>
              <a:rPr lang="en-US" b="0" dirty="0" err="1" smtClean="0"/>
              <a:t>organisation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Management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Automation</a:t>
            </a:r>
            <a:endParaRPr lang="en-US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Monitoring</a:t>
            </a:r>
            <a:endParaRPr lang="en-GB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endParaRPr lang="en-US" b="0" dirty="0" smtClean="0"/>
          </a:p>
        </p:txBody>
      </p:sp>
      <p:sp>
        <p:nvSpPr>
          <p:cNvPr id="5539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553988" name="Picture 6" descr="C:\Documents and Settings\Jesse\Local Settings\Temporary Internet Files\Content.IE5\2X21Z1LW\MPj042309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3028950"/>
            <a:ext cx="30464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work processes</a:t>
            </a:r>
            <a:endParaRPr lang="en-GB" smtClean="0"/>
          </a:p>
        </p:txBody>
      </p:sp>
      <p:sp>
        <p:nvSpPr>
          <p:cNvPr id="556034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Design new processes required to manage records</a:t>
            </a:r>
            <a:endParaRPr lang="en-US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Creation and capture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Classification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Search and retrieval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Retention and disposition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Update existing work processes 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smtClean="0"/>
              <a:t>to incorporate records management</a:t>
            </a:r>
            <a:endParaRPr lang="en-GB" b="0" dirty="0" smtClean="0"/>
          </a:p>
        </p:txBody>
      </p:sp>
      <p:sp>
        <p:nvSpPr>
          <p:cNvPr id="5560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556036" name="Picture 2" descr="C:\Documents and Settings\Jesse\Local Settings\Temporary Internet Files\Content.IE5\BCI0XI73\MPj031435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0292" y="2501900"/>
            <a:ext cx="1963708" cy="282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system design</a:t>
            </a:r>
            <a:endParaRPr lang="en-GB" dirty="0" smtClean="0"/>
          </a:p>
        </p:txBody>
      </p:sp>
      <p:sp>
        <p:nvSpPr>
          <p:cNvPr id="562178" name="Content Placeholder 2"/>
          <p:cNvSpPr>
            <a:spLocks noGrp="1"/>
          </p:cNvSpPr>
          <p:nvPr>
            <p:ph idx="1"/>
          </p:nvPr>
        </p:nvSpPr>
        <p:spPr>
          <a:xfrm>
            <a:off x="314325" y="1166648"/>
            <a:ext cx="8524875" cy="483886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Starts with requirements document</a:t>
            </a:r>
            <a:endParaRPr lang="en-US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Recordkeeping requirements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Other business and functional requirements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Platform-specific requirements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Ensure that design meets </a:t>
            </a:r>
          </a:p>
          <a:p>
            <a:pPr lvl="1">
              <a:spcBef>
                <a:spcPts val="600"/>
              </a:spcBef>
            </a:pPr>
            <a:r>
              <a:rPr lang="en-US" b="0" dirty="0" smtClean="0"/>
              <a:t> all mandatory requirements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Includes interfaces, architecture,</a:t>
            </a:r>
          </a:p>
          <a:p>
            <a:pPr>
              <a:spcBef>
                <a:spcPts val="600"/>
              </a:spcBef>
              <a:buNone/>
            </a:pPr>
            <a:r>
              <a:rPr lang="en-US" b="0" dirty="0" smtClean="0"/>
              <a:t>  inoperability and security</a:t>
            </a:r>
          </a:p>
          <a:p>
            <a:pPr>
              <a:spcBef>
                <a:spcPts val="600"/>
              </a:spcBef>
              <a:buNone/>
            </a:pPr>
            <a:r>
              <a:rPr lang="en-US" b="0" dirty="0" smtClean="0"/>
              <a:t> 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b="0" dirty="0" smtClean="0"/>
          </a:p>
        </p:txBody>
      </p:sp>
      <p:sp>
        <p:nvSpPr>
          <p:cNvPr id="5621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562180" name="Picture 4" descr="C:\Documents and Settings\Jesse\Local Settings\Temporary Internet Files\Content.IE5\5CHJY0V9\MPj043878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3862" y="2881312"/>
            <a:ext cx="20641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543050"/>
            <a:ext cx="8574088" cy="484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b="0" smtClean="0"/>
              <a:t>Develop and implement the solution</a:t>
            </a:r>
            <a:endParaRPr lang="en-GB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mtClean="0"/>
              <a:t>Develop solution per design</a:t>
            </a:r>
            <a:endParaRPr lang="en-GB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mtClean="0"/>
              <a:t>Test and pilot the solution</a:t>
            </a:r>
            <a:endParaRPr lang="en-GB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mtClean="0"/>
              <a:t>Prepare local areas for implementation</a:t>
            </a:r>
            <a:endParaRPr lang="en-GB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mtClean="0"/>
              <a:t>Implement the solution</a:t>
            </a:r>
            <a:endParaRPr lang="en-GB" smtClean="0">
              <a:solidFill>
                <a:srgbClr val="7F7F7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mtClean="0"/>
              <a:t>Go-live</a:t>
            </a:r>
          </a:p>
        </p:txBody>
      </p:sp>
      <p:sp>
        <p:nvSpPr>
          <p:cNvPr id="6072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G – Implementation of records system</a:t>
            </a:r>
          </a:p>
        </p:txBody>
      </p:sp>
      <p:sp>
        <p:nvSpPr>
          <p:cNvPr id="6072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775" y="3681413"/>
            <a:ext cx="1401763" cy="199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DDDDDD"/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model office</a:t>
            </a:r>
          </a:p>
        </p:txBody>
      </p:sp>
      <p:sp>
        <p:nvSpPr>
          <p:cNvPr id="611330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0" dirty="0" smtClean="0"/>
              <a:t>Use to develop policy and procedures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Use to draft training on new policy and procedures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Test bed for ERM  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smtClean="0"/>
              <a:t>processes and 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US" b="0" dirty="0" smtClean="0">
                <a:solidFill>
                  <a:srgbClr val="7F7F7F"/>
                </a:solidFill>
              </a:rPr>
              <a:t>	</a:t>
            </a:r>
            <a:r>
              <a:rPr lang="en-US" b="0" dirty="0" smtClean="0"/>
              <a:t>instruments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Not real world</a:t>
            </a:r>
          </a:p>
        </p:txBody>
      </p:sp>
      <p:pic>
        <p:nvPicPr>
          <p:cNvPr id="611331" name="Picture 6" descr="C:\Documents and Settings\Jesse\My Documents\My Pictures\Microsoft Clip Organizer\j040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05200"/>
            <a:ext cx="34448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13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113"/>
            <a:ext cx="8524875" cy="600075"/>
          </a:xfrm>
        </p:spPr>
        <p:txBody>
          <a:bodyPr/>
          <a:lstStyle/>
          <a:p>
            <a:r>
              <a:rPr lang="en-US" dirty="0" smtClean="0"/>
              <a:t>Step A – Conduct preliminary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Initial assessment of organisation’s legal and business environments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Identification of records-related challenges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Results in defining scope of the </a:t>
            </a:r>
          </a:p>
          <a:p>
            <a:pPr>
              <a:spcBef>
                <a:spcPts val="600"/>
              </a:spcBef>
              <a:buNone/>
            </a:pPr>
            <a:r>
              <a:rPr lang="en-US" b="0" dirty="0" smtClean="0"/>
              <a:t>  </a:t>
            </a:r>
            <a:r>
              <a:rPr lang="en-US" b="0" dirty="0" err="1" smtClean="0"/>
              <a:t>programme</a:t>
            </a:r>
            <a:r>
              <a:rPr lang="en-US" b="0" dirty="0" smtClean="0"/>
              <a:t> and the </a:t>
            </a:r>
            <a:r>
              <a:rPr lang="en-US" b="0" dirty="0" err="1" smtClean="0"/>
              <a:t>programme</a:t>
            </a:r>
            <a:r>
              <a:rPr lang="en-US" b="0" dirty="0" smtClean="0"/>
              <a:t> </a:t>
            </a:r>
          </a:p>
          <a:p>
            <a:pPr>
              <a:spcBef>
                <a:spcPts val="600"/>
              </a:spcBef>
              <a:buNone/>
            </a:pPr>
            <a:r>
              <a:rPr lang="en-US" b="0" dirty="0" smtClean="0"/>
              <a:t>  charter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3053514" cy="247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112" y="3681663"/>
            <a:ext cx="1402727" cy="1992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DDDDDD"/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pilot</a:t>
            </a:r>
          </a:p>
        </p:txBody>
      </p:sp>
      <p:sp>
        <p:nvSpPr>
          <p:cNvPr id="613378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0" dirty="0" smtClean="0"/>
              <a:t>Used to validate (or draft) policy and procedures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Used to validate new processes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Used to validate technology solution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Used to validate efficacy of training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Reflects real world requirements</a:t>
            </a:r>
          </a:p>
        </p:txBody>
      </p:sp>
      <p:sp>
        <p:nvSpPr>
          <p:cNvPr id="6133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of the model office and pilot</a:t>
            </a:r>
          </a:p>
        </p:txBody>
      </p:sp>
      <p:sp>
        <p:nvSpPr>
          <p:cNvPr id="617474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0" dirty="0" smtClean="0"/>
              <a:t>Minimize rework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Identify and address problems before the </a:t>
            </a:r>
            <a:r>
              <a:rPr lang="en-US" b="0" dirty="0" err="1" smtClean="0"/>
              <a:t>programme</a:t>
            </a:r>
            <a:r>
              <a:rPr lang="en-US" b="0" dirty="0" smtClean="0"/>
              <a:t> is rolled out to everyone </a:t>
            </a:r>
            <a:endParaRPr lang="en-US" b="0" dirty="0" smtClean="0">
              <a:solidFill>
                <a:srgbClr val="7F7F7F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en-US" b="0" dirty="0" smtClean="0"/>
              <a:t>Promote user acceptance and goodwill towards new ERM </a:t>
            </a:r>
            <a:r>
              <a:rPr lang="en-US" b="0" dirty="0" err="1" smtClean="0"/>
              <a:t>programme</a:t>
            </a:r>
            <a:endParaRPr lang="en-US" b="0" dirty="0" smtClean="0">
              <a:solidFill>
                <a:srgbClr val="7F7F7F"/>
              </a:solidFill>
            </a:endParaRPr>
          </a:p>
          <a:p>
            <a:pPr lvl="1" eaLnBrk="1" hangingPunct="1">
              <a:spcBef>
                <a:spcPts val="600"/>
              </a:spcBef>
            </a:pPr>
            <a:r>
              <a:rPr lang="en-US" dirty="0" smtClean="0"/>
              <a:t>If the pilot is not meaningful, it could backfire</a:t>
            </a:r>
          </a:p>
        </p:txBody>
      </p:sp>
      <p:sp>
        <p:nvSpPr>
          <p:cNvPr id="6174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Generic outline plan</a:t>
            </a:r>
            <a:endParaRPr lang="en-US" smtClean="0"/>
          </a:p>
        </p:txBody>
      </p:sp>
      <p:sp>
        <p:nvSpPr>
          <p:cNvPr id="627714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3873500" cy="247650"/>
          </a:xfrm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949325" y="1600200"/>
            <a:ext cx="7413625" cy="4376738"/>
            <a:chOff x="950027" y="1600200"/>
            <a:chExt cx="7412923" cy="4376177"/>
          </a:xfrm>
        </p:grpSpPr>
        <p:sp>
          <p:nvSpPr>
            <p:cNvPr id="627716" name="Text Box 5"/>
            <p:cNvSpPr txBox="1">
              <a:spLocks noChangeArrowheads="1"/>
            </p:cNvSpPr>
            <p:nvPr/>
          </p:nvSpPr>
          <p:spPr bwMode="auto">
            <a:xfrm>
              <a:off x="3174098" y="1600200"/>
              <a:ext cx="2963229" cy="40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ERM programme design</a:t>
              </a:r>
              <a:endParaRPr lang="en-US"/>
            </a:p>
          </p:txBody>
        </p:sp>
        <p:sp>
          <p:nvSpPr>
            <p:cNvPr id="627717" name="Text Box 6"/>
            <p:cNvSpPr txBox="1">
              <a:spLocks noChangeArrowheads="1"/>
            </p:cNvSpPr>
            <p:nvPr/>
          </p:nvSpPr>
          <p:spPr bwMode="auto">
            <a:xfrm>
              <a:off x="3810539" y="2230547"/>
              <a:ext cx="3876272" cy="40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ERM technology implementation</a:t>
              </a:r>
              <a:endParaRPr lang="en-US"/>
            </a:p>
          </p:txBody>
        </p:sp>
        <p:sp>
          <p:nvSpPr>
            <p:cNvPr id="24586" name="AutoShape 7"/>
            <p:cNvSpPr>
              <a:spLocks noChangeArrowheads="1"/>
            </p:cNvSpPr>
            <p:nvPr/>
          </p:nvSpPr>
          <p:spPr bwMode="auto">
            <a:xfrm>
              <a:off x="5805730" y="5412886"/>
              <a:ext cx="290484" cy="279364"/>
            </a:xfrm>
            <a:prstGeom prst="diamond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719" name="Text Box 8"/>
            <p:cNvSpPr txBox="1">
              <a:spLocks noChangeArrowheads="1"/>
            </p:cNvSpPr>
            <p:nvPr/>
          </p:nvSpPr>
          <p:spPr bwMode="auto">
            <a:xfrm>
              <a:off x="6188550" y="5339273"/>
              <a:ext cx="966827" cy="36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Go live </a:t>
              </a:r>
              <a:endParaRPr lang="en-US"/>
            </a:p>
          </p:txBody>
        </p:sp>
        <p:sp>
          <p:nvSpPr>
            <p:cNvPr id="627720" name="Text Box 9"/>
            <p:cNvSpPr txBox="1">
              <a:spLocks noChangeArrowheads="1"/>
            </p:cNvSpPr>
            <p:nvPr/>
          </p:nvSpPr>
          <p:spPr bwMode="auto">
            <a:xfrm>
              <a:off x="3186904" y="1900014"/>
              <a:ext cx="3849380" cy="40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ERM technology solution design</a:t>
              </a:r>
              <a:endParaRPr lang="en-US"/>
            </a:p>
          </p:txBody>
        </p:sp>
        <p:sp>
          <p:nvSpPr>
            <p:cNvPr id="627721" name="Text Box 13"/>
            <p:cNvSpPr txBox="1">
              <a:spLocks noChangeArrowheads="1"/>
            </p:cNvSpPr>
            <p:nvPr/>
          </p:nvSpPr>
          <p:spPr bwMode="auto">
            <a:xfrm>
              <a:off x="5639187" y="3963078"/>
              <a:ext cx="2723763" cy="36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User acceptance testing </a:t>
              </a:r>
              <a:endParaRPr lang="en-US"/>
            </a:p>
          </p:txBody>
        </p:sp>
        <p:sp>
          <p:nvSpPr>
            <p:cNvPr id="24592" name="Rectangle 14"/>
            <p:cNvSpPr>
              <a:spLocks noChangeArrowheads="1"/>
            </p:cNvSpPr>
            <p:nvPr/>
          </p:nvSpPr>
          <p:spPr bwMode="auto">
            <a:xfrm>
              <a:off x="5105708" y="4079557"/>
              <a:ext cx="406362" cy="168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723" name="Text Box 15"/>
            <p:cNvSpPr txBox="1">
              <a:spLocks noChangeArrowheads="1"/>
            </p:cNvSpPr>
            <p:nvPr/>
          </p:nvSpPr>
          <p:spPr bwMode="auto">
            <a:xfrm>
              <a:off x="4648029" y="2590569"/>
              <a:ext cx="2442039" cy="36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Support development </a:t>
              </a:r>
              <a:endParaRPr lang="en-US"/>
            </a:p>
          </p:txBody>
        </p:sp>
        <p:sp>
          <p:nvSpPr>
            <p:cNvPr id="627724" name="Text Box 16"/>
            <p:cNvSpPr txBox="1">
              <a:spLocks noChangeArrowheads="1"/>
            </p:cNvSpPr>
            <p:nvPr/>
          </p:nvSpPr>
          <p:spPr bwMode="auto">
            <a:xfrm>
              <a:off x="4572476" y="2895298"/>
              <a:ext cx="2582901" cy="36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  Training development </a:t>
              </a:r>
              <a:endParaRPr lang="en-US"/>
            </a:p>
          </p:txBody>
        </p:sp>
        <p:sp>
          <p:nvSpPr>
            <p:cNvPr id="24595" name="Rectangle 17"/>
            <p:cNvSpPr>
              <a:spLocks noChangeArrowheads="1"/>
            </p:cNvSpPr>
            <p:nvPr/>
          </p:nvSpPr>
          <p:spPr bwMode="auto">
            <a:xfrm>
              <a:off x="3594552" y="3055751"/>
              <a:ext cx="1003205" cy="166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726" name="Text Box 18"/>
            <p:cNvSpPr txBox="1">
              <a:spLocks noChangeArrowheads="1"/>
            </p:cNvSpPr>
            <p:nvPr/>
          </p:nvSpPr>
          <p:spPr bwMode="auto">
            <a:xfrm>
              <a:off x="5486800" y="3658349"/>
              <a:ext cx="1762058" cy="36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System testing </a:t>
              </a:r>
              <a:endParaRPr lang="en-US"/>
            </a:p>
          </p:txBody>
        </p:sp>
        <p:sp>
          <p:nvSpPr>
            <p:cNvPr id="24597" name="Rectangle 20"/>
            <p:cNvSpPr>
              <a:spLocks noChangeArrowheads="1"/>
            </p:cNvSpPr>
            <p:nvPr/>
          </p:nvSpPr>
          <p:spPr bwMode="auto">
            <a:xfrm>
              <a:off x="4597757" y="3795432"/>
              <a:ext cx="788913" cy="168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728" name="Text Box 22"/>
            <p:cNvSpPr txBox="1">
              <a:spLocks noChangeArrowheads="1"/>
            </p:cNvSpPr>
            <p:nvPr/>
          </p:nvSpPr>
          <p:spPr bwMode="auto">
            <a:xfrm>
              <a:off x="5943962" y="4343989"/>
              <a:ext cx="2030977" cy="36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Local preparation </a:t>
              </a:r>
              <a:endParaRPr lang="en-US"/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4267588" y="4420826"/>
              <a:ext cx="1684179" cy="166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730" name="Text Box 26"/>
            <p:cNvSpPr txBox="1">
              <a:spLocks noChangeArrowheads="1"/>
            </p:cNvSpPr>
            <p:nvPr/>
          </p:nvSpPr>
          <p:spPr bwMode="auto">
            <a:xfrm>
              <a:off x="5868408" y="4724900"/>
              <a:ext cx="927130" cy="28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 Training</a:t>
              </a:r>
              <a:endParaRPr lang="en-US"/>
            </a:p>
          </p:txBody>
        </p:sp>
        <p:sp>
          <p:nvSpPr>
            <p:cNvPr id="24601" name="Rectangle 27"/>
            <p:cNvSpPr>
              <a:spLocks noChangeArrowheads="1"/>
            </p:cNvSpPr>
            <p:nvPr/>
          </p:nvSpPr>
          <p:spPr bwMode="auto">
            <a:xfrm>
              <a:off x="4724745" y="4801778"/>
              <a:ext cx="1227022" cy="168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732" name="Text Box 28"/>
            <p:cNvSpPr txBox="1">
              <a:spLocks noChangeArrowheads="1"/>
            </p:cNvSpPr>
            <p:nvPr/>
          </p:nvSpPr>
          <p:spPr bwMode="auto">
            <a:xfrm>
              <a:off x="4724863" y="3277438"/>
              <a:ext cx="1749253" cy="36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Data migration </a:t>
              </a:r>
              <a:endParaRPr lang="en-US"/>
            </a:p>
          </p:txBody>
        </p:sp>
        <p:sp>
          <p:nvSpPr>
            <p:cNvPr id="24603" name="Rectangle 29"/>
            <p:cNvSpPr>
              <a:spLocks noChangeArrowheads="1"/>
            </p:cNvSpPr>
            <p:nvPr/>
          </p:nvSpPr>
          <p:spPr bwMode="auto">
            <a:xfrm>
              <a:off x="4191395" y="3436703"/>
              <a:ext cx="406362" cy="168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606686" y="5692537"/>
              <a:ext cx="5483382" cy="283840"/>
              <a:chOff x="1552902" y="5486723"/>
              <a:chExt cx="5483382" cy="283840"/>
            </a:xfrm>
          </p:grpSpPr>
          <p:sp>
            <p:nvSpPr>
              <p:cNvPr id="627741" name="Text Box 30"/>
              <p:cNvSpPr txBox="1">
                <a:spLocks noChangeArrowheads="1"/>
              </p:cNvSpPr>
              <p:nvPr/>
            </p:nvSpPr>
            <p:spPr bwMode="auto">
              <a:xfrm>
                <a:off x="2896215" y="5486723"/>
                <a:ext cx="1541801" cy="28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Communication</a:t>
                </a:r>
                <a:endParaRPr lang="en-US"/>
              </a:p>
            </p:txBody>
          </p:sp>
          <p:sp>
            <p:nvSpPr>
              <p:cNvPr id="24605" name="Line 31"/>
              <p:cNvSpPr>
                <a:spLocks noChangeShapeType="1"/>
              </p:cNvSpPr>
              <p:nvPr/>
            </p:nvSpPr>
            <p:spPr bwMode="auto">
              <a:xfrm flipH="1">
                <a:off x="1553406" y="5656277"/>
                <a:ext cx="1277817" cy="0"/>
              </a:xfrm>
              <a:prstGeom prst="line">
                <a:avLst/>
              </a:prstGeom>
              <a:noFill/>
              <a:ln w="76200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606" name="Line 32"/>
              <p:cNvSpPr>
                <a:spLocks noChangeShapeType="1"/>
              </p:cNvSpPr>
              <p:nvPr/>
            </p:nvSpPr>
            <p:spPr bwMode="auto">
              <a:xfrm>
                <a:off x="4945573" y="5656277"/>
                <a:ext cx="2090539" cy="0"/>
              </a:xfrm>
              <a:prstGeom prst="line">
                <a:avLst/>
              </a:prstGeom>
              <a:noFill/>
              <a:ln w="76200">
                <a:solidFill>
                  <a:schemeClr val="tx2">
                    <a:lumMod val="40000"/>
                    <a:lumOff val="6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3150094" y="2365277"/>
              <a:ext cx="660337" cy="168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170699" y="2000199"/>
              <a:ext cx="979394" cy="168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950027" y="1733533"/>
              <a:ext cx="1946091" cy="16666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594552" y="2728768"/>
              <a:ext cx="1003205" cy="166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308889" y="5171617"/>
              <a:ext cx="330169" cy="1682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7740" name="Text Box 26"/>
            <p:cNvSpPr txBox="1">
              <a:spLocks noChangeArrowheads="1"/>
            </p:cNvSpPr>
            <p:nvPr/>
          </p:nvSpPr>
          <p:spPr bwMode="auto">
            <a:xfrm>
              <a:off x="5943962" y="5055433"/>
              <a:ext cx="7553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 Pilot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201" name="Picture 7" descr="C:\Documents and Settings\Jesse\Local Settings\Temporary Internet Files\Content.IE5\5CHJY0V9\MPj039888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9600" y="3124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for change</a:t>
            </a:r>
          </a:p>
        </p:txBody>
      </p:sp>
      <p:sp>
        <p:nvSpPr>
          <p:cNvPr id="69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0" smtClean="0"/>
              <a:t>Change does not happen overnight</a:t>
            </a:r>
            <a:endParaRPr lang="en-US" b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mtClean="0"/>
              <a:t>Users may try to “wait out” change</a:t>
            </a:r>
            <a:endParaRPr lang="en-US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smtClean="0"/>
              <a:t>Change requires effort over time</a:t>
            </a:r>
            <a:endParaRPr lang="en-US" b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smtClean="0"/>
              <a:t>Changed behaviours must </a:t>
            </a:r>
            <a:endParaRPr lang="en-US" b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b="0" smtClean="0">
                <a:solidFill>
                  <a:srgbClr val="7F7F7F"/>
                </a:solidFill>
              </a:rPr>
              <a:t>	</a:t>
            </a:r>
            <a:r>
              <a:rPr lang="en-US" b="0" smtClean="0"/>
              <a:t>become habits</a:t>
            </a:r>
            <a:endParaRPr lang="en-US" b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endParaRPr lang="en-US" b="0" smtClean="0"/>
          </a:p>
        </p:txBody>
      </p:sp>
      <p:sp>
        <p:nvSpPr>
          <p:cNvPr id="6912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7" name="Rectangle 3"/>
          <p:cNvSpPr>
            <a:spLocks noGrp="1" noChangeArrowheads="1"/>
          </p:cNvSpPr>
          <p:nvPr>
            <p:ph idx="1"/>
          </p:nvPr>
        </p:nvSpPr>
        <p:spPr>
          <a:xfrm>
            <a:off x="314325" y="1543050"/>
            <a:ext cx="8574088" cy="4843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0" smtClean="0"/>
              <a:t>Measure effectiveness of records system</a:t>
            </a:r>
            <a:endParaRPr lang="en-US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0" smtClean="0"/>
              <a:t>Evaluate system development process</a:t>
            </a:r>
            <a:endParaRPr lang="en-US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0" smtClean="0"/>
              <a:t>Establish monitoring regime</a:t>
            </a:r>
            <a:endParaRPr lang="en-US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0" smtClean="0"/>
              <a:t>Anticipate changes to </a:t>
            </a:r>
            <a:endParaRPr lang="en-US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0" smtClean="0">
                <a:solidFill>
                  <a:srgbClr val="7F7F7F"/>
                </a:solidFill>
              </a:rPr>
              <a:t>	</a:t>
            </a:r>
            <a:r>
              <a:rPr lang="en-US" b="0" smtClean="0"/>
              <a:t>organisational needs and the </a:t>
            </a:r>
            <a:endParaRPr lang="en-US" b="0" smtClean="0">
              <a:solidFill>
                <a:srgbClr val="7F7F7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b="0" smtClean="0">
                <a:solidFill>
                  <a:srgbClr val="7F7F7F"/>
                </a:solidFill>
              </a:rPr>
              <a:t>	</a:t>
            </a:r>
            <a:r>
              <a:rPr lang="en-US" b="0" smtClean="0"/>
              <a:t>records management environment</a:t>
            </a:r>
            <a:endParaRPr lang="en-GB" b="0" smtClean="0"/>
          </a:p>
        </p:txBody>
      </p:sp>
      <p:sp>
        <p:nvSpPr>
          <p:cNvPr id="71577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H – post-implementation review </a:t>
            </a:r>
          </a:p>
        </p:txBody>
      </p:sp>
      <p:sp>
        <p:nvSpPr>
          <p:cNvPr id="7157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775" y="3681413"/>
            <a:ext cx="1401763" cy="199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DDDDDD"/>
            </a:outerShdw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needs doing?</a:t>
            </a:r>
          </a:p>
        </p:txBody>
      </p:sp>
      <p:sp>
        <p:nvSpPr>
          <p:cNvPr id="72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Development of records management</a:t>
            </a:r>
            <a:br>
              <a:rPr lang="en-GB" b="0" dirty="0" smtClean="0"/>
            </a:br>
            <a:r>
              <a:rPr lang="en-GB" b="0" dirty="0" smtClean="0"/>
              <a:t>across the organisation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Ensuring take-up &amp; effective use of ERM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Extending the scope of ERM </a:t>
            </a:r>
            <a:endParaRPr lang="en-GB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To new areas or new types of content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To new processes and applications</a:t>
            </a:r>
            <a:endParaRPr lang="en-GB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Assessing new developments which create records</a:t>
            </a:r>
          </a:p>
        </p:txBody>
      </p:sp>
      <p:sp>
        <p:nvSpPr>
          <p:cNvPr id="7219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Take corrective action if benefits do not materialise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Identify the cause</a:t>
            </a:r>
            <a:endParaRPr lang="en-GB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Unclear procedures and processes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User training not effective</a:t>
            </a:r>
          </a:p>
          <a:p>
            <a:pPr>
              <a:spcBef>
                <a:spcPts val="600"/>
              </a:spcBef>
            </a:pPr>
            <a:r>
              <a:rPr lang="en-GB" b="0" dirty="0" smtClean="0"/>
              <a:t>Identify possible cures</a:t>
            </a:r>
            <a:endParaRPr lang="en-GB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User interface improvements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Removal of alternatives</a:t>
            </a:r>
            <a:endParaRPr lang="en-GB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endParaRPr lang="en-GB" dirty="0" smtClean="0">
              <a:solidFill>
                <a:srgbClr val="7F7F7F"/>
              </a:solidFill>
            </a:endParaRPr>
          </a:p>
        </p:txBody>
      </p:sp>
      <p:sp>
        <p:nvSpPr>
          <p:cNvPr id="746498" name="Title 2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management </a:t>
            </a:r>
          </a:p>
        </p:txBody>
      </p:sp>
      <p:sp>
        <p:nvSpPr>
          <p:cNvPr id="746499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3873500" cy="247650"/>
          </a:xfrm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Continuous improvement</a:t>
            </a:r>
          </a:p>
        </p:txBody>
      </p:sp>
      <p:sp>
        <p:nvSpPr>
          <p:cNvPr id="75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0" smtClean="0"/>
              <a:t>Organisations do not generally go from no RM programme to world-class in one iteration</a:t>
            </a:r>
            <a:endParaRPr lang="en-US" b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mtClean="0"/>
              <a:t>Scope issues</a:t>
            </a:r>
            <a:endParaRPr lang="en-US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mtClean="0"/>
              <a:t>Change management issues</a:t>
            </a:r>
            <a:endParaRPr lang="en-US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smtClean="0"/>
              <a:t>Some opportunities for improvement will remain</a:t>
            </a:r>
            <a:endParaRPr lang="en-US" b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smtClean="0"/>
              <a:t>Solicit feedback from stakeholders</a:t>
            </a:r>
          </a:p>
        </p:txBody>
      </p:sp>
      <p:sp>
        <p:nvSpPr>
          <p:cNvPr id="75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7375"/>
            <a:ext cx="8990080" cy="1131887"/>
          </a:xfrm>
        </p:spPr>
        <p:txBody>
          <a:bodyPr/>
          <a:lstStyle/>
          <a:p>
            <a:r>
              <a:rPr lang="en-US" dirty="0" smtClean="0"/>
              <a:t>   AIIM ERM Specialist and Master Program</a:t>
            </a:r>
            <a:br>
              <a:rPr lang="en-US" dirty="0" smtClean="0"/>
            </a:br>
            <a:r>
              <a:rPr lang="en-US" dirty="0" smtClean="0"/>
              <a:t>                                     - learn how to </a:t>
            </a:r>
            <a:r>
              <a:rPr lang="en-US" dirty="0" err="1" smtClean="0"/>
              <a:t>impl</a:t>
            </a:r>
            <a:r>
              <a:rPr lang="en-US" dirty="0" smtClean="0"/>
              <a:t>. ERM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AIIM | All rights reserved</a:t>
            </a:r>
            <a:endParaRPr lang="en-US"/>
          </a:p>
        </p:txBody>
      </p:sp>
      <p:pic>
        <p:nvPicPr>
          <p:cNvPr id="7" name="Picture 3" descr="training pie.JPG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58101" y="1347160"/>
            <a:ext cx="9172097" cy="637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36333" y="6306033"/>
            <a:ext cx="380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www.aiim.org</a:t>
            </a:r>
            <a:r>
              <a:rPr lang="en-US" sz="2400" dirty="0" smtClean="0"/>
              <a:t>/training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1113"/>
            <a:ext cx="8524875" cy="600075"/>
          </a:xfrm>
        </p:spPr>
        <p:txBody>
          <a:bodyPr/>
          <a:lstStyle/>
          <a:p>
            <a:r>
              <a:rPr lang="en-GB" dirty="0"/>
              <a:t>ERM implementation &amp; the organisation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98180"/>
            <a:ext cx="8524875" cy="48073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/>
              <a:t>Ensure integration with other initiatives</a:t>
            </a:r>
            <a:endParaRPr lang="en-GB" b="0" dirty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/>
              <a:t>Before the ERM </a:t>
            </a:r>
            <a:r>
              <a:rPr lang="en-GB" b="0" dirty="0" smtClean="0"/>
              <a:t>implementation programme begins</a:t>
            </a:r>
            <a:r>
              <a:rPr lang="en-GB" b="0" dirty="0"/>
              <a:t>, there must be:</a:t>
            </a:r>
            <a:endParaRPr lang="en-GB" b="0" dirty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/>
              <a:t>Good project management</a:t>
            </a:r>
            <a:endParaRPr lang="en-GB" dirty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/>
              <a:t>Appropriate team composition</a:t>
            </a:r>
            <a:endParaRPr lang="en-GB" dirty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/>
              <a:t>Adequate resourcing</a:t>
            </a:r>
            <a:endParaRPr lang="en-GB" dirty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/>
              <a:t>Identified early benefits ('quick wins')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3053514" cy="247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© AIIM  |  All rights reserved</a:t>
            </a:r>
            <a:endParaRPr lang="de-DE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Programme charter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Formally </a:t>
            </a:r>
            <a:r>
              <a:rPr lang="en-US" b="0" dirty="0" err="1" smtClean="0"/>
              <a:t>authorises</a:t>
            </a:r>
            <a:r>
              <a:rPr lang="en-US" b="0" dirty="0" smtClean="0"/>
              <a:t> the </a:t>
            </a:r>
            <a:r>
              <a:rPr lang="en-US" b="0" dirty="0" err="1" smtClean="0"/>
              <a:t>programme</a:t>
            </a:r>
            <a:r>
              <a:rPr lang="en-US" b="0" dirty="0" smtClean="0"/>
              <a:t> to begin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Issued by the </a:t>
            </a:r>
            <a:r>
              <a:rPr lang="en-US" b="0" dirty="0" err="1" smtClean="0"/>
              <a:t>programme</a:t>
            </a:r>
            <a:r>
              <a:rPr lang="en-US" b="0" dirty="0" smtClean="0"/>
              <a:t> sponsor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Grants project managers authority to commit resources to the </a:t>
            </a:r>
            <a:r>
              <a:rPr lang="en-US" b="0" dirty="0" err="1" smtClean="0"/>
              <a:t>programme</a:t>
            </a:r>
            <a:r>
              <a:rPr lang="en-US" b="0" dirty="0" smtClean="0"/>
              <a:t> and the projects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smtClean="0"/>
              <a:t>Sometimes called a Concept of Operations or Project Initiation Document</a:t>
            </a:r>
          </a:p>
          <a:p>
            <a:pPr>
              <a:spcBef>
                <a:spcPts val="600"/>
              </a:spcBef>
            </a:pPr>
            <a:r>
              <a:rPr lang="en-US" b="0" dirty="0" smtClean="0"/>
              <a:t>Shows a vision that is aligned to the business strategies and realities</a:t>
            </a:r>
          </a:p>
          <a:p>
            <a:pPr>
              <a:spcBef>
                <a:spcPts val="600"/>
              </a:spcBef>
            </a:pPr>
            <a:endParaRPr lang="en-US" b="0" dirty="0" smtClean="0"/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Programme goals and scope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err="1" smtClean="0"/>
              <a:t>Programme</a:t>
            </a:r>
            <a:r>
              <a:rPr lang="en-US" b="0" dirty="0" smtClean="0"/>
              <a:t> goals</a:t>
            </a:r>
            <a:endParaRPr lang="en-US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Identify need for change and reasons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Identify objectives of the project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err="1" smtClean="0"/>
              <a:t>Programme</a:t>
            </a:r>
            <a:r>
              <a:rPr lang="en-US" b="0" dirty="0" smtClean="0"/>
              <a:t> scope</a:t>
            </a:r>
            <a:endParaRPr lang="en-US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Items and areas in scope</a:t>
            </a:r>
            <a:endParaRPr lang="en-US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Items and areas not in scope</a:t>
            </a:r>
            <a:endParaRPr lang="en-US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US" b="0" dirty="0" err="1" smtClean="0"/>
              <a:t>Programme</a:t>
            </a:r>
            <a:r>
              <a:rPr lang="en-US" b="0" dirty="0" smtClean="0"/>
              <a:t> benefits</a:t>
            </a:r>
            <a:endParaRPr lang="en-US" b="0" dirty="0" smtClean="0">
              <a:solidFill>
                <a:srgbClr val="7F7F7F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endParaRPr lang="en-US" dirty="0" smtClean="0"/>
          </a:p>
        </p:txBody>
      </p:sp>
      <p:sp>
        <p:nvSpPr>
          <p:cNvPr id="1064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14325" y="11113"/>
            <a:ext cx="8524875" cy="600075"/>
          </a:xfrm>
        </p:spPr>
        <p:txBody>
          <a:bodyPr/>
          <a:lstStyle/>
          <a:p>
            <a:r>
              <a:rPr lang="en-GB" sz="3200" dirty="0" smtClean="0"/>
              <a:t>Strategic information alignment framework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23900" y="1389857"/>
            <a:ext cx="6897688" cy="4426484"/>
            <a:chOff x="723900" y="1389857"/>
            <a:chExt cx="6897688" cy="4426484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211513" y="2481263"/>
              <a:ext cx="2501900" cy="2501900"/>
              <a:chOff x="2023" y="1563"/>
              <a:chExt cx="1576" cy="157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023" y="1563"/>
                <a:ext cx="1576" cy="1576"/>
                <a:chOff x="3803" y="2662"/>
                <a:chExt cx="816" cy="816"/>
              </a:xfrm>
            </p:grpSpPr>
            <p:sp>
              <p:nvSpPr>
                <p:cNvPr id="18" name="Oval 6"/>
                <p:cNvSpPr>
                  <a:spLocks noChangeArrowheads="1"/>
                </p:cNvSpPr>
                <p:nvPr/>
              </p:nvSpPr>
              <p:spPr bwMode="gray">
                <a:xfrm rot="-900000">
                  <a:off x="3803" y="2662"/>
                  <a:ext cx="816" cy="8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9B01"/>
                    </a:gs>
                    <a:gs pos="100000">
                      <a:srgbClr val="F19B01">
                        <a:gamma/>
                        <a:tint val="64706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blurRad="63500" dist="53882" dir="2700000" algn="ctr" rotWithShape="0">
                    <a:srgbClr val="535353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90000"/>
                    </a:lnSpc>
                  </a:pPr>
                  <a:endParaRPr lang="en-GB" sz="1600" b="1" noProof="1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47122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 rot="-900000">
                  <a:off x="3894" y="2672"/>
                  <a:ext cx="538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7117" name="Line 13"/>
              <p:cNvSpPr>
                <a:spLocks noChangeShapeType="1"/>
              </p:cNvSpPr>
              <p:nvPr/>
            </p:nvSpPr>
            <p:spPr bwMode="auto">
              <a:xfrm>
                <a:off x="2023" y="2357"/>
                <a:ext cx="1576" cy="0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2023" y="2352"/>
                <a:ext cx="157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47119" name="Line 16"/>
              <p:cNvSpPr>
                <a:spLocks noChangeShapeType="1"/>
              </p:cNvSpPr>
              <p:nvPr/>
            </p:nvSpPr>
            <p:spPr bwMode="auto">
              <a:xfrm>
                <a:off x="2814" y="1563"/>
                <a:ext cx="0" cy="157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/>
              </a:p>
            </p:txBody>
          </p:sp>
          <p:sp>
            <p:nvSpPr>
              <p:cNvPr id="47120" name="Line 15"/>
              <p:cNvSpPr>
                <a:spLocks noChangeShapeType="1"/>
              </p:cNvSpPr>
              <p:nvPr/>
            </p:nvSpPr>
            <p:spPr bwMode="auto">
              <a:xfrm>
                <a:off x="2824" y="1563"/>
                <a:ext cx="0" cy="1576"/>
              </a:xfrm>
              <a:prstGeom prst="line">
                <a:avLst/>
              </a:prstGeom>
              <a:noFill/>
              <a:ln w="254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en-GB"/>
              </a:p>
            </p:txBody>
          </p:sp>
        </p:grpSp>
        <p:sp>
          <p:nvSpPr>
            <p:cNvPr id="47111" name="Text Box 22"/>
            <p:cNvSpPr txBox="1">
              <a:spLocks noChangeArrowheads="1"/>
            </p:cNvSpPr>
            <p:nvPr/>
          </p:nvSpPr>
          <p:spPr bwMode="auto">
            <a:xfrm>
              <a:off x="1344613" y="1389857"/>
              <a:ext cx="62769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 dirty="0" err="1"/>
                <a:t>Marchand’s</a:t>
              </a:r>
              <a:r>
                <a:rPr lang="en-US" sz="1800" b="1" dirty="0"/>
                <a:t> Strategic Information Alignment Framework</a:t>
              </a:r>
            </a:p>
          </p:txBody>
        </p:sp>
        <p:sp>
          <p:nvSpPr>
            <p:cNvPr id="47112" name="Text Box 23"/>
            <p:cNvSpPr txBox="1">
              <a:spLocks noChangeArrowheads="1"/>
            </p:cNvSpPr>
            <p:nvPr/>
          </p:nvSpPr>
          <p:spPr bwMode="auto">
            <a:xfrm>
              <a:off x="3108974" y="1911688"/>
              <a:ext cx="2783045" cy="83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en-US" sz="1600" b="1" dirty="0"/>
                <a:t>Add value</a:t>
              </a:r>
            </a:p>
            <a:p>
              <a:pPr algn="ctr"/>
              <a:r>
                <a:rPr lang="en-US" sz="1600" dirty="0"/>
                <a:t>customers and markets</a:t>
              </a:r>
            </a:p>
            <a:p>
              <a:pPr algn="ctr"/>
              <a:endParaRPr lang="en-US" sz="1600" dirty="0"/>
            </a:p>
          </p:txBody>
        </p:sp>
        <p:sp>
          <p:nvSpPr>
            <p:cNvPr id="47113" name="Text Box 24"/>
            <p:cNvSpPr txBox="1">
              <a:spLocks noChangeArrowheads="1"/>
            </p:cNvSpPr>
            <p:nvPr/>
          </p:nvSpPr>
          <p:spPr bwMode="auto">
            <a:xfrm>
              <a:off x="723900" y="3429000"/>
              <a:ext cx="2555875" cy="114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en-US" sz="1600" b="1" dirty="0" err="1"/>
                <a:t>Minimise</a:t>
              </a:r>
              <a:r>
                <a:rPr lang="en-US" sz="1600" b="1" dirty="0"/>
                <a:t> Risks</a:t>
              </a:r>
            </a:p>
            <a:p>
              <a:pPr algn="ctr"/>
              <a:r>
                <a:rPr lang="en-US" sz="1600" dirty="0"/>
                <a:t>market, financial, legal,</a:t>
              </a:r>
            </a:p>
            <a:p>
              <a:pPr algn="ctr"/>
              <a:r>
                <a:rPr lang="en-US" sz="1600" dirty="0"/>
                <a:t>operational risks</a:t>
              </a:r>
            </a:p>
            <a:p>
              <a:pPr algn="ctr"/>
              <a:endParaRPr lang="en-US" dirty="0"/>
            </a:p>
          </p:txBody>
        </p:sp>
        <p:sp>
          <p:nvSpPr>
            <p:cNvPr id="47114" name="Text Box 25"/>
            <p:cNvSpPr txBox="1">
              <a:spLocks noChangeArrowheads="1"/>
            </p:cNvSpPr>
            <p:nvPr/>
          </p:nvSpPr>
          <p:spPr bwMode="auto">
            <a:xfrm>
              <a:off x="5594350" y="3433763"/>
              <a:ext cx="2027238" cy="107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/>
              <a:r>
                <a:rPr lang="en-US" sz="1600" b="1" dirty="0"/>
                <a:t>Reduce Costs</a:t>
              </a:r>
            </a:p>
            <a:p>
              <a:pPr algn="ctr"/>
              <a:r>
                <a:rPr lang="en-US" sz="1600" dirty="0"/>
                <a:t>transaction and</a:t>
              </a:r>
            </a:p>
            <a:p>
              <a:pPr algn="ctr"/>
              <a:r>
                <a:rPr lang="en-US" sz="1600" dirty="0"/>
                <a:t>processes</a:t>
              </a:r>
            </a:p>
            <a:p>
              <a:pPr algn="ctr"/>
              <a:endParaRPr lang="en-US" sz="1600" dirty="0"/>
            </a:p>
          </p:txBody>
        </p:sp>
        <p:sp>
          <p:nvSpPr>
            <p:cNvPr id="47115" name="Text Box 26"/>
            <p:cNvSpPr txBox="1">
              <a:spLocks noChangeArrowheads="1"/>
            </p:cNvSpPr>
            <p:nvPr/>
          </p:nvSpPr>
          <p:spPr bwMode="auto">
            <a:xfrm>
              <a:off x="2414588" y="4983163"/>
              <a:ext cx="4403725" cy="83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en-US" sz="1600" b="1" dirty="0"/>
                <a:t>Create New Reality</a:t>
              </a:r>
            </a:p>
            <a:p>
              <a:pPr algn="ctr"/>
              <a:r>
                <a:rPr lang="en-US" sz="1600" dirty="0"/>
                <a:t>Intelligence (social, political, technological, etc)</a:t>
              </a:r>
            </a:p>
            <a:p>
              <a:pPr algn="ctr"/>
              <a:endParaRPr lang="en-US" sz="1600" dirty="0"/>
            </a:p>
          </p:txBody>
        </p:sp>
      </p:grp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314325" y="5730875"/>
            <a:ext cx="8524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cs typeface="Arial" pitchFamily="34" charset="0"/>
              </a:rPr>
              <a:t>Source: “Competing with Information,” Donald </a:t>
            </a:r>
            <a:r>
              <a:rPr lang="en-US" sz="1200" dirty="0" err="1">
                <a:cs typeface="Arial" pitchFamily="34" charset="0"/>
              </a:rPr>
              <a:t>Marchand</a:t>
            </a:r>
            <a:r>
              <a:rPr lang="en-US" sz="1200" dirty="0">
                <a:cs typeface="Arial" pitchFamily="34" charset="0"/>
              </a:rPr>
              <a:t> (2000)</a:t>
            </a: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19075" y="6408738"/>
            <a:ext cx="3053514" cy="247650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Copyright © AIIM  |  All rights reserved</a:t>
            </a:r>
            <a:endParaRPr lang="de-DE" sz="120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Critical success factors (CSFs)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14325" y="1229710"/>
            <a:ext cx="8524875" cy="477580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b="0" dirty="0" smtClean="0"/>
              <a:t>What is required for the programme to succeed</a:t>
            </a:r>
            <a:endParaRPr lang="en-GB" b="0" dirty="0" smtClean="0">
              <a:solidFill>
                <a:srgbClr val="7F7F7F"/>
              </a:solidFill>
            </a:endParaRPr>
          </a:p>
          <a:p>
            <a:pPr>
              <a:spcBef>
                <a:spcPts val="600"/>
              </a:spcBef>
            </a:pPr>
            <a:r>
              <a:rPr lang="en-GB" b="0" dirty="0" smtClean="0"/>
              <a:t>Common CSFs for an ERM programme:</a:t>
            </a:r>
            <a:endParaRPr lang="en-GB" b="0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Senior management support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Proper planning and commitment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User involvement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Education and training</a:t>
            </a:r>
            <a:endParaRPr lang="en-GB" dirty="0" smtClean="0">
              <a:solidFill>
                <a:srgbClr val="7F7F7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dirty="0" smtClean="0"/>
              <a:t>Ease of use (system and processes)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AIIM  |  All rights reserved</a:t>
            </a:r>
            <a:endParaRPr lang="de-DE" smtClean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9"/>
  <p:tag name="LASTPUBLISHED" val="C:\Documents and Settings\Jesse\Desktop\ERM-SPEC-1-Preliminary-investigation\player.html"/>
  <p:tag name="PUBLISH_TITLE" val="ERM-SPEC-1-Preliminary-investigation"/>
  <p:tag name="ARTICULATE_PUBLISH_PATH" val="C:\Documents and Settings\Jesse\Desktop"/>
  <p:tag name="ARTICULATE_LOGO" val="(None selected)"/>
  <p:tag name="ARTICULATE_PRESENTER" val="AIIM Education"/>
  <p:tag name="ARTICULATE_PRESENTER_GUID" val="5F0440783086"/>
  <p:tag name="ARTICULATE_LMS" val="0"/>
  <p:tag name="ARTICULATE_TEMPLATE" val="Corporate Communications"/>
  <p:tag name="LMS_PUBLISH" val="No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lectronic Records Management (ERM)&amp;quot;&quot;/&gt;&lt;property id=&quot;20307&quot; value=&quot;260&quot;/&gt;&lt;/object&gt;&lt;object type=&quot;3&quot; unique_id=&quot;11484&quot;&gt;&lt;property id=&quot;20148&quot; value=&quot;5&quot;/&gt;&lt;property id=&quot;20300&quot; value=&quot;Slide 2 - &amp;quot;AIIM ERM Certificate programme&amp;quot;&quot;/&gt;&lt;property id=&quot;20307&quot; value=&quot;284&quot;/&gt;&lt;/object&gt;&lt;object type=&quot;3&quot; unique_id=&quot;11486&quot;&gt;&lt;property id=&quot;20148&quot; value=&quot;5&quot;/&gt;&lt;property id=&quot;20300&quot; value=&quot;Slide 6 - &amp;quot;Module 1: &amp;#x0D;&amp;#x0A;Preliminary Investigation&amp;quot;&quot;/&gt;&lt;property id=&quot;20307&quot; value=&quot;286&quot;/&gt;&lt;/object&gt;&lt;object type=&quot;3&quot; unique_id=&quot;11487&quot;&gt;&lt;property id=&quot;20148&quot; value=&quot;5&quot;/&gt;&lt;property id=&quot;20300&quot; value=&quot;Slide 7 - &amp;quot;Learning objectives&amp;quot;&quot;/&gt;&lt;property id=&quot;20307&quot; value=&quot;287&quot;/&gt;&lt;/object&gt;&lt;object type=&quot;3&quot; unique_id=&quot;11531&quot;&gt;&lt;property id=&quot;20148&quot; value=&quot;5&quot;/&gt;&lt;property id=&quot;20300&quot; value=&quot;Slide 45 - &amp;quot;Summary&amp;quot;&quot;/&gt;&lt;property id=&quot;20307&quot; value=&quot;330&quot;/&gt;&lt;/object&gt;&lt;object type=&quot;3&quot; unique_id=&quot;64250&quot;&gt;&lt;property id=&quot;20148&quot; value=&quot;5&quot;/&gt;&lt;property id=&quot;20300&quot; value=&quot;Slide 17 - &amp;quot;Scope of an implementation programme&amp;quot;&quot;/&gt;&lt;property id=&quot;20307&quot; value=&quot;373&quot;/&gt;&lt;/object&gt;&lt;object type=&quot;3&quot; unique_id=&quot;64251&quot;&gt;&lt;property id=&quot;20148&quot; value=&quot;5&quot;/&gt;&lt;property id=&quot;20300&quot; value=&quot;Slide 18 - &amp;quot;Scope – Geographic &amp;quot;&quot;/&gt;&lt;property id=&quot;20307&quot; value=&quot;374&quot;/&gt;&lt;/object&gt;&lt;object type=&quot;3&quot; unique_id=&quot;64252&quot;&gt;&lt;property id=&quot;20148&quot; value=&quot;5&quot;/&gt;&lt;property id=&quot;20300&quot; value=&quot;Slide 19 - &amp;quot;Scope – Organisational &amp;quot;&quot;/&gt;&lt;property id=&quot;20307&quot; value=&quot;375&quot;/&gt;&lt;/object&gt;&lt;object type=&quot;3&quot; unique_id=&quot;64254&quot;&gt;&lt;property id=&quot;20148&quot; value=&quot;5&quot;/&gt;&lt;property id=&quot;20300&quot; value=&quot;Slide 21 - &amp;quot;Scope – Migrating legacy records to ERM&amp;quot;&quot;/&gt;&lt;property id=&quot;20307&quot; value=&quot;377&quot;/&gt;&lt;/object&gt;&lt;object type=&quot;3&quot; unique_id=&quot;64255&quot;&gt;&lt;property id=&quot;20148&quot; value=&quot;5&quot;/&gt;&lt;property id=&quot;20300&quot; value=&quot;Slide 22 - &amp;quot;Scope – Information types&amp;quot;&quot;/&gt;&lt;property id=&quot;20307&quot; value=&quot;378&quot;/&gt;&lt;/object&gt;&lt;object type=&quot;3&quot; unique_id=&quot;64256&quot;&gt;&lt;property id=&quot;20148&quot; value=&quot;5&quot;/&gt;&lt;property id=&quot;20300&quot; value=&quot;Slide 23 - &amp;quot;Scope – Information classes&amp;quot;&quot;/&gt;&lt;property id=&quot;20307&quot; value=&quot;379&quot;/&gt;&lt;/object&gt;&lt;object type=&quot;3&quot; unique_id=&quot;64257&quot;&gt;&lt;property id=&quot;20148&quot; value=&quot;5&quot;/&gt;&lt;property id=&quot;20300&quot; value=&quot;Slide 24 - &amp;quot;Scope – Timescales &amp;quot;&quot;/&gt;&lt;property id=&quot;20307&quot; value=&quot;380&quot;/&gt;&lt;/object&gt;&lt;object type=&quot;3&quot; unique_id=&quot;64258&quot;&gt;&lt;property id=&quot;20148&quot; value=&quot;5&quot;/&gt;&lt;property id=&quot;20300&quot; value=&quot;Slide 26 - &amp;quot;Key stakeholders&amp;quot;&quot;/&gt;&lt;property id=&quot;20307&quot; value=&quot;345&quot;/&gt;&lt;/object&gt;&lt;object type=&quot;3&quot; unique_id=&quot;64260&quot;&gt;&lt;property id=&quot;20148&quot; value=&quot;5&quot;/&gt;&lt;property id=&quot;20300&quot; value=&quot;Slide 33 - &amp;quot;Other stakeholders&amp;quot;&quot;/&gt;&lt;property id=&quot;20307&quot; value=&quot;347&quot;/&gt;&lt;/object&gt;&lt;object type=&quot;3&quot; unique_id=&quot;64498&quot;&gt;&lt;property id=&quot;20148&quot; value=&quot;5&quot;/&gt;&lt;property id=&quot;20300&quot; value=&quot;Slide 20 - &amp;quot;Scope – Legacy records&amp;quot;&quot;/&gt;&lt;property id=&quot;20307&quot; value=&quot;382&quot;/&gt;&lt;/object&gt;&lt;object type=&quot;3&quot; unique_id=&quot;64547&quot;&gt;&lt;property id=&quot;20148&quot; value=&quot;5&quot;/&gt;&lt;property id=&quot;20300&quot; value=&quot;Slide 9 - &amp;quot;ISO 15489 implementation methodology&amp;quot;&quot;/&gt;&lt;property id=&quot;20307&quot; value=&quot;384&quot;/&gt;&lt;/object&gt;&lt;object type=&quot;3&quot; unique_id=&quot;64548&quot;&gt;&lt;property id=&quot;20148&quot; value=&quot;5&quot;/&gt;&lt;property id=&quot;20300&quot; value=&quot;Slide 11 - &amp;quot;Step A – Conduct preliminary investigation&amp;quot;&quot;/&gt;&lt;property id=&quot;20307&quot; value=&quot;383&quot;/&gt;&lt;/object&gt;&lt;object type=&quot;3&quot; unique_id=&quot;64653&quot;&gt;&lt;property id=&quot;20148&quot; value=&quot;5&quot;/&gt;&lt;property id=&quot;20300&quot; value=&quot;Slide 10 - &amp;quot;ISO 15489 framework illustrated&amp;quot;&quot;/&gt;&lt;property id=&quot;20307&quot; value=&quot;385&quot;/&gt;&lt;/object&gt;&lt;object type=&quot;3&quot; unique_id=&quot;64843&quot;&gt;&lt;property id=&quot;20148&quot; value=&quot;5&quot;/&gt;&lt;property id=&quot;20300&quot; value=&quot;Slide 27 - &amp;quot;Senior management&amp;quot;&quot;/&gt;&lt;property id=&quot;20307&quot; value=&quot;386&quot;/&gt;&lt;/object&gt;&lt;object type=&quot;3&quot; unique_id=&quot;64844&quot;&gt;&lt;property id=&quot;20148&quot; value=&quot;5&quot;/&gt;&lt;property id=&quot;20300&quot; value=&quot;Slide 28 - &amp;quot;Business unit managers&amp;quot;&quot;/&gt;&lt;property id=&quot;20307&quot; value=&quot;387&quot;/&gt;&lt;/object&gt;&lt;object type=&quot;3&quot; unique_id=&quot;64845&quot;&gt;&lt;property id=&quot;20148&quot; value=&quot;5&quot;/&gt;&lt;property id=&quot;20300&quot; value=&quot;Slide 29 - &amp;quot;Legal&amp;quot;&quot;/&gt;&lt;property id=&quot;20307&quot; value=&quot;388&quot;/&gt;&lt;/object&gt;&lt;object type=&quot;3&quot; unique_id=&quot;64846&quot;&gt;&lt;property id=&quot;20148&quot; value=&quot;5&quot;/&gt;&lt;property id=&quot;20300&quot; value=&quot;Slide 30 - &amp;quot;Records management&amp;quot;&quot;/&gt;&lt;property id=&quot;20307&quot; value=&quot;389&quot;/&gt;&lt;/object&gt;&lt;object type=&quot;3&quot; unique_id=&quot;64847&quot;&gt;&lt;property id=&quot;20148&quot; value=&quot;5&quot;/&gt;&lt;property id=&quot;20300&quot; value=&quot;Slide 32 - &amp;quot;End users&amp;quot;&quot;/&gt;&lt;property id=&quot;20307&quot; value=&quot;390&quot;/&gt;&lt;/object&gt;&lt;object type=&quot;3&quot; unique_id=&quot;65380&quot;&gt;&lt;property id=&quot;20148&quot; value=&quot;5&quot;/&gt;&lt;property id=&quot;20300&quot; value=&quot;Slide 35 - &amp;quot;The programme charter&amp;quot;&quot;/&gt;&lt;property id=&quot;20307&quot; value=&quot;392&quot;/&gt;&lt;/object&gt;&lt;object type=&quot;3&quot; unique_id=&quot;65387&quot;&gt;&lt;property id=&quot;20148&quot; value=&quot;5&quot;/&gt;&lt;property id=&quot;20300&quot; value=&quot;Slide 38 - &amp;quot;Programme goals and scope&amp;quot;&quot;/&gt;&lt;property id=&quot;20307&quot; value=&quot;399&quot;/&gt;&lt;/object&gt;&lt;object type=&quot;3&quot; unique_id=&quot;65922&quot;&gt;&lt;property id=&quot;20148&quot; value=&quot;5&quot;/&gt;&lt;property id=&quot;20300&quot; value=&quot;Slide 8 - &amp;quot;Agenda&amp;quot;&quot;/&gt;&lt;property id=&quot;20307&quot; value=&quot;404&quot;/&gt;&lt;/object&gt;&lt;object type=&quot;3&quot; unique_id=&quot;65923&quot;&gt;&lt;property id=&quot;20148&quot; value=&quot;5&quot;/&gt;&lt;property id=&quot;20300&quot; value=&quot;Slide 12 - &amp;quot;What is an implementation programme?&amp;quot;&quot;/&gt;&lt;property id=&quot;20307&quot; value=&quot;400&quot;/&gt;&lt;/object&gt;&lt;object type=&quot;3&quot; unique_id=&quot;65924&quot;&gt;&lt;property id=&quot;20148&quot; value=&quot;5&quot;/&gt;&lt;property id=&quot;20300&quot; value=&quot;Slide 13 - &amp;quot;ERM implementation &amp;amp; the organisation&amp;quot;&quot;/&gt;&lt;property id=&quot;20307&quot; value=&quot;401&quot;/&gt;&lt;/object&gt;&lt;object type=&quot;3&quot; unique_id=&quot;65925&quot;&gt;&lt;property id=&quot;20148&quot; value=&quot;5&quot;/&gt;&lt;property id=&quot;20300&quot; value=&quot;Slide 14 - &amp;quot;Parallel projects – some examples&amp;quot;&quot;/&gt;&lt;property id=&quot;20307&quot; value=&quot;402&quot;/&gt;&lt;/object&gt;&lt;object type=&quot;3&quot; unique_id=&quot;65926&quot;&gt;&lt;property id=&quot;20148&quot; value=&quot;5&quot;/&gt;&lt;property id=&quot;20300&quot; value=&quot;Slide 15 - &amp;quot;Parallel projects – more examples&amp;quot;&quot;/&gt;&lt;property id=&quot;20307&quot; value=&quot;403&quot;/&gt;&lt;/object&gt;&lt;object type=&quot;3&quot; unique_id=&quot;65927&quot;&gt;&lt;property id=&quot;20148&quot; value=&quot;5&quot;/&gt;&lt;property id=&quot;20300&quot; value=&quot;Slide 16 - &amp;quot;Agenda&amp;quot;&quot;/&gt;&lt;property id=&quot;20307&quot; value=&quot;405&quot;/&gt;&lt;/object&gt;&lt;object type=&quot;3&quot; unique_id=&quot;66145&quot;&gt;&lt;property id=&quot;20148&quot; value=&quot;5&quot;/&gt;&lt;property id=&quot;20300&quot; value=&quot;Slide 25 - &amp;quot;Agenda&amp;quot;&quot;/&gt;&lt;property id=&quot;20307&quot; value=&quot;406&quot;/&gt;&lt;/object&gt;&lt;object type=&quot;3&quot; unique_id=&quot;66146&quot;&gt;&lt;property id=&quot;20148&quot; value=&quot;5&quot;/&gt;&lt;property id=&quot;20300&quot; value=&quot;Slide 34 - &amp;quot;Agenda&amp;quot;&quot;/&gt;&lt;property id=&quot;20307&quot; value=&quot;407&quot;/&gt;&lt;/object&gt;&lt;object type=&quot;3&quot; unique_id=&quot;66635&quot;&gt;&lt;property id=&quot;20148&quot; value=&quot;5&quot;/&gt;&lt;property id=&quot;20300&quot; value=&quot;Slide 40 - &amp;quot;Stakeholders and deliverables&amp;quot;&quot;/&gt;&lt;property id=&quot;20307&quot; value=&quot;408&quot;/&gt;&lt;/object&gt;&lt;object type=&quot;3&quot; unique_id=&quot;66637&quot;&gt;&lt;property id=&quot;20148&quot; value=&quot;5&quot;/&gt;&lt;property id=&quot;20300&quot; value=&quot;Slide 43 - &amp;quot;Risks, constraints, and assumptions&amp;quot;&quot;/&gt;&lt;property id=&quot;20307&quot; value=&quot;412&quot;/&gt;&lt;/object&gt;&lt;object type=&quot;3&quot; unique_id=&quot;66638&quot;&gt;&lt;property id=&quot;20148&quot; value=&quot;5&quot;/&gt;&lt;property id=&quot;20300&quot; value=&quot;Slide 44 - &amp;quot;Milestone project plan and resources&amp;quot;&quot;/&gt;&lt;property id=&quot;20307&quot; value=&quot;410&quot;/&gt;&lt;/object&gt;&lt;object type=&quot;3&quot; unique_id=&quot;69329&quot;&gt;&lt;property id=&quot;20148&quot; value=&quot;5&quot;/&gt;&lt;property id=&quot;20300&quot; value=&quot;Slide 3 - &amp;quot;ERM Specialist Course Outline&amp;quot;&quot;/&gt;&lt;property id=&quot;20307&quot; value=&quot;413&quot;/&gt;&lt;/object&gt;&lt;object type=&quot;3&quot; unique_id=&quot;78074&quot;&gt;&lt;property id=&quot;20148&quot; value=&quot;5&quot;/&gt;&lt;property id=&quot;20300&quot; value=&quot;Slide 31 - &amp;quot;Information technology (IT)&amp;quot;&quot;/&gt;&lt;property id=&quot;20307&quot; value=&quot;414&quot;/&gt;&lt;/object&gt;&lt;object type=&quot;3&quot; unique_id=&quot;78155&quot;&gt;&lt;property id=&quot;20148&quot; value=&quot;5&quot;/&gt;&lt;property id=&quot;20300&quot; value=&quot;Slide 41 - &amp;quot;Critical success factors (CSFs)&amp;quot;&quot;/&gt;&lt;property id=&quot;20307&quot; value=&quot;415&quot;/&gt;&lt;/object&gt;&lt;object type=&quot;3&quot; unique_id=&quot;78526&quot;&gt;&lt;property id=&quot;20148&quot; value=&quot;5&quot;/&gt;&lt;property id=&quot;20300&quot; value=&quot;Slide 42 - &amp;quot;Key performance indicators (KPIs)&amp;quot;&quot;/&gt;&lt;property id=&quot;20307&quot; value=&quot;416&quot;/&gt;&lt;/object&gt;&lt;object type=&quot;3&quot; unique_id=&quot;86288&quot;&gt;&lt;property id=&quot;20148&quot; value=&quot;5&quot;/&gt;&lt;property id=&quot;20300&quot; value=&quot;Slide 36 - &amp;quot;Programme charter&amp;quot;&quot;/&gt;&lt;property id=&quot;20307&quot; value=&quot;422&quot;/&gt;&lt;/object&gt;&lt;object type=&quot;3&quot; unique_id=&quot;86289&quot;&gt;&lt;property id=&quot;20148&quot; value=&quot;5&quot;/&gt;&lt;property id=&quot;20300&quot; value=&quot;Slide 37 - &amp;quot;Purpose of the programme charter&amp;quot;&quot;/&gt;&lt;property id=&quot;20307&quot; value=&quot;423&quot;/&gt;&lt;/object&gt;&lt;object type=&quot;3&quot; unique_id=&quot;111452&quot;&gt;&lt;property id=&quot;20148&quot; value=&quot;5&quot;/&gt;&lt;property id=&quot;20300&quot; value=&quot;Slide 39 - &amp;quot;Strategic information alignment framework&amp;quot;&quot;/&gt;&lt;property id=&quot;20307&quot; value=&quot;425&quot;/&gt;&lt;/object&gt;&lt;object type=&quot;3&quot; unique_id=&quot;113835&quot;&gt;&lt;property id=&quot;20148&quot; value=&quot;5&quot;/&gt;&lt;property id=&quot;20300&quot; value=&quot;Slide 4 - &amp;quot;Specialist Course Schedule&amp;quot;&quot;/&gt;&lt;property id=&quot;20307&quot; value=&quot;426&quot;/&gt;&lt;/object&gt;&lt;object type=&quot;3&quot; unique_id=&quot;113836&quot;&gt;&lt;property id=&quot;20148&quot; value=&quot;5&quot;/&gt;&lt;property id=&quot;20300&quot; value=&quot;Slide 5 - &amp;quot;Specialist Course Schedule&amp;quot;&quot;/&gt;&lt;property id=&quot;20307&quot; value=&quot;427&quot;/&gt;&lt;/object&gt;&lt;object type=&quot;3&quot; unique_id=&quot;113884&quot;&gt;&lt;property id=&quot;20148&quot; value=&quot;5&quot;/&gt;&lt;property id=&quot;20300&quot; value=&quot;Slide 46&quot;/&gt;&lt;property id=&quot;20307&quot; value=&quot;42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39.wav"/>
  <p:tag name="AUDIO_ID" val="415"/>
  <p:tag name="ELAPSEDTIME" val="172.748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41.8/50.1/74.8/81.3/87.6/90.5/99.0/103.0/107.9/112.8/118.4"/>
  <p:tag name="AUDIO_IMPORT" val="C:\Documents and Settings\Jesse\Desktop\ERM Specialist\ERMS-1-Preliminary-investigation\ERM spec 1 slide 40.wav"/>
  <p:tag name="AUDIO_ID" val="416"/>
  <p:tag name="ELAPSEDTIME" val="49.476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41.wav"/>
  <p:tag name="AUDIO_ID" val="412"/>
  <p:tag name="ELAPSEDTIME" val="109.48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6.5/24.3"/>
  <p:tag name="AUDIO_IMPORT" val="C:\Documents and Settings\Jesse\Desktop\ERM Specialist\ERM-SPEC-2-Bus-Analysis\ERM spec 2 slide 7.wav"/>
  <p:tag name="AUDIO_ID" val="385"/>
  <p:tag name="ELAPSEDTIME" val="21.44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10.wav"/>
  <p:tag name="AUDIO_ID" val="419"/>
  <p:tag name="ELAPSEDTIME" val="90.567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13.wav"/>
  <p:tag name="AUDIO_ID" val="422"/>
  <p:tag name="ELAPSEDTIME" val="92.474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14.wav"/>
  <p:tag name="AUDIO_ID" val="423"/>
  <p:tag name="ELAPSEDTIME" val="47.909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15.wav"/>
  <p:tag name="AUDIO_ID" val="431"/>
  <p:tag name="ELAPSEDTIME" val="90.724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15.wav"/>
  <p:tag name="AUDIO_ID" val="431"/>
  <p:tag name="ELAPSEDTIME" val="90.724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24.wav"/>
  <p:tag name="AUDIO_ID" val="395"/>
  <p:tag name="ELAPSEDTIME" val="70.348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1.wav"/>
  <p:tag name="AUDIO_ID" val="260"/>
  <p:tag name="ELAPSEDTIME" val="3.24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27.wav"/>
  <p:tag name="AUDIO_ID" val="410"/>
  <p:tag name="ELAPSEDTIME" val="67.37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32.wav"/>
  <p:tag name="AUDIO_ID" val="402"/>
  <p:tag name="ELAPSEDTIME" val="56.11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33.wav"/>
  <p:tag name="AUDIO_ID" val="403"/>
  <p:tag name="ELAPSEDTIME" val="97.515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36.wav"/>
  <p:tag name="AUDIO_ID" val="417"/>
  <p:tag name="ELAPSEDTIME" val="99.605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37.wav"/>
  <p:tag name="AUDIO_ID" val="406"/>
  <p:tag name="ELAPSEDTIME" val="60.683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2-Bus-Analysis\ERM spec 2 slide 38.wav"/>
  <p:tag name="AUDIO_ID" val="407"/>
  <p:tag name="ELAPSEDTIME" val="156.683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2.2/7.0/19.8/23.6"/>
  <p:tag name="AUDIO_IMPORT" val="C:\Documents and Settings\Jesse\Desktop\ERM Specialist\ERM-SPEC-4-Requirements\ERM spec 4 slide 8.wav"/>
  <p:tag name="AUDIO_ID" val="346"/>
  <p:tag name="ELAPSEDTIME" val="25.992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0.6/49.6/83.5/120.5/163.7/193.7/236.0/310.1"/>
  <p:tag name="AUDIO_IMPORT" val="C:\Documents and Settings\Jesse\Desktop\ERM Specialist\ERM-SPEC-4-Requirements\ERM spec 4 slide 17.wav"/>
  <p:tag name="AUDIO_ID" val="371"/>
  <p:tag name="ELAPSEDTIME" val="194.952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5.7/12.3/37.4/50.4/52.6/65.4/109.9"/>
  <p:tag name="AUDIO_IMPORT" val="C:\Documents and Settings\Jesse\Desktop\ERM Specialist\ERM-SPEC-4-Requirements\ERM spec 4 slide 30.wav"/>
  <p:tag name="AUDIO_ID" val="368"/>
  <p:tag name="ELAPSEDTIME" val="130.195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4-Requirements\ERM spec 4 slide 32.wav"/>
  <p:tag name="AUDIO_ID" val="373"/>
  <p:tag name="ELAPSEDTIME" val="34.09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7 corrected.wav"/>
  <p:tag name="AUDIO_ID" val="384"/>
  <p:tag name="ELAPSEDTIME" val="149.316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3.7/9.1/16.1/20.1/25.6/40.1/66.3/94.5"/>
  <p:tag name="AUDIO_IMPORT" val="C:\Documents and Settings\Jesse\Desktop\ERM Specialist\ERM-SPEC-5-Governance\ERM spec 5 slide 7 corrected.wav"/>
  <p:tag name="AUDIO_ID" val="414"/>
  <p:tag name="ELAPSEDTIME" val="44.67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3.7/9.1/16.1/20.1/25.6/40.1/66.3/94.5"/>
  <p:tag name="AUDIO_IMPORT" val="C:\Documents and Settings\Jesse\Desktop\ERM Specialist\ERM-SPEC-5-Governance\ERM spec 5 slide8.MP3"/>
  <p:tag name="AUDIO_ID" val="379"/>
  <p:tag name="ELAPSEDTIME" val="104.805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11.6/18.3/22.5/26.7/32.2/36.8/44.0"/>
  <p:tag name="AUDIO_IMPORT" val="C:\Documents and Settings\Jesse\Desktop\ERM Specialist\ERM-SPEC-5-Governance\ERM spec 5 slide 9 corrected.wav"/>
  <p:tag name="AUDIO_ID" val="380"/>
  <p:tag name="ELAPSEDTIME" val="47.909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8.4/14.9/29.1/31.5/42.3/44.4/63.6"/>
  <p:tag name="AUDIO_IMPORT" val="C:\Documents and Settings\Jesse\Desktop\ERM Specialist\ERM-SPEC-5-Governance\ERM spec 5 slide10.MP3"/>
  <p:tag name="AUDIO_ID" val="382"/>
  <p:tag name="ELAPSEDTIME" val="60.894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3.7/9.1/16.1/20.1/25.6/40.1/66.3/94.5"/>
  <p:tag name="AUDIO_IMPORT" val="C:\Documents and Settings\Jesse\Desktop\ERM Specialist\ERM-SPEC-6-Design\ERM spec 6 slide 7.wav"/>
  <p:tag name="AUDIO_ID" val="414"/>
  <p:tag name="ELAPSEDTIME" val="69.591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6-Design\ERM spec 6 slide 8.wav"/>
  <p:tag name="AUDIO_ID" val="415"/>
  <p:tag name="ELAPSEDTIME" val="68.441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6-Design\ERM spec 6 slide 16.wav"/>
  <p:tag name="AUDIO_ID" val="424"/>
  <p:tag name="ELAPSEDTIME" val="128.157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6-Design\ERM spec 6 slide 17.wav"/>
  <p:tag name="AUDIO_ID" val="425"/>
  <p:tag name="ELAPSEDTIME" val="70.322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6-Design\ERM spec 6 slide 20.wav"/>
  <p:tag name="AUDIO_ID" val="432"/>
  <p:tag name="ELAPSEDTIME" val="45.715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3.7/9.1/16.1/20.1/25.6/40.1/66.3/94.5"/>
  <p:tag name="AUDIO_IMPORT" val="C:\Documents and Settings\Jesse\Desktop\ERM Specialist\ERMS-7-Implement\ERM spec 7 slide 7.mp3"/>
  <p:tag name="AUDIO_ID" val="414"/>
  <p:tag name="ELAPSEDTIME" val="30.93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8.wav"/>
  <p:tag name="AUDIO_ID" val="385"/>
  <p:tag name="ELAPSEDTIME" val="52.846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7-Implement\ERM spec 7 slide 9.mp3"/>
  <p:tag name="AUDIO_ID" val="473"/>
  <p:tag name="ELAPSEDTIME" val="66.019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7-Implement\ERM spec 7 slide 10.mp3"/>
  <p:tag name="AUDIO_ID" val="419"/>
  <p:tag name="ELAPSEDTIME" val="82.633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7-Implement\ERM spec 7 slide 12 corrected.wav"/>
  <p:tag name="AUDIO_ID" val="421"/>
  <p:tag name="ELAPSEDTIME" val="124.186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58.6"/>
  <p:tag name="AUDIO_IMPORT" val="C:\Documents and Settings\Jesse\Desktop\ERM Specialist\ERMS-7-Implement\ERM spec 7 slide 17 RE DO.mp3"/>
  <p:tag name="AUDIO_ID" val="452"/>
  <p:tag name="ELAPSEDTIME" val="120.51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7-Implement\ERM spec 7 slide 47.mp3"/>
  <p:tag name="AUDIO_ID" val="471"/>
  <p:tag name="ELAPSEDTIME" val="59.201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3.7/9.1/16.1/20.1/25.6/40.1/66.3/94.5"/>
  <p:tag name="AUDIO_IMPORT" val="C:\Documents and Settings\Jesse\Desktop\ERM Specialist\ERM-SPEC-8-Post-implement\ERM spec 8 slide 7.wav"/>
  <p:tag name="AUDIO_ID" val="414"/>
  <p:tag name="ELAPSEDTIME" val="36.755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19.3/57.4/87.6/119.8"/>
  <p:tag name="AUDIO_IMPORT" val="C:\Documents and Settings\Jesse\Desktop\ERM Specialist\ERM-SPEC-8-Post-implement\ERM spec 8 slide 10.wav"/>
  <p:tag name="AUDIO_ID" val="480"/>
  <p:tag name="ELAPSEDTIME" val="135.968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32.2/44.5/55.2/66.5"/>
  <p:tag name="AUDIO_IMPORT" val="C:\Documents and Settings\Jesse\Desktop\ERM Specialist\ERM-SPEC-8-Post-implement\ERM spec 8 slide 22.wav"/>
  <p:tag name="AUDIO_ID" val="489"/>
  <p:tag name="ELAPSEDTIME" val="101.408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-SPEC-8-Post-implement\ERM spec 8 slide 25.wav"/>
  <p:tag name="AUDIO_ID" val="497"/>
  <p:tag name="ELAPSEDTIME" val="73.7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9.wav"/>
  <p:tag name="AUDIO_ID" val="383"/>
  <p:tag name="ELAPSEDTIME" val="55.589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ELINE" val="1.0/18.0/23.5/39.4/49.4/53.8"/>
  <p:tag name="AUDIO_IMPORT" val="C:\Documents and Settings\Jesse\Desktop\ERM Specialist\ERMS-1-Preliminary-investigation\ERM spec 1 slide 11.wav"/>
  <p:tag name="AUDIO_ID" val="401"/>
  <p:tag name="ELAPSEDTIME" val="67.16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33.wav"/>
  <p:tag name="AUDIO_ID" val="392"/>
  <p:tag name="ELAPSEDTIME" val="56.268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36.wav"/>
  <p:tag name="AUDIO_ID" val="399"/>
  <p:tag name="ELAPSEDTIME" val="74.841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UDIO_IMPORT" val="C:\Documents and Settings\Jesse\Desktop\ERM Specialist\ERMS-1-Preliminary-investigation\ERM spec 1 slide 37 corrected.wav"/>
  <p:tag name="AUDIO_ID" val="425"/>
  <p:tag name="ELAPSEDTIME" val="135.915"/>
</p:tagLst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2047</Words>
  <Application>Microsoft Office PowerPoint</Application>
  <PresentationFormat>On-screen Show (4:3)</PresentationFormat>
  <Paragraphs>454</Paragraphs>
  <Slides>48</Slides>
  <Notes>48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PresentationLoad</vt:lpstr>
      <vt:lpstr>Document</vt:lpstr>
      <vt:lpstr>How to implement ERM?</vt:lpstr>
      <vt:lpstr>ISO 15489-2 implementation methodology</vt:lpstr>
      <vt:lpstr>ISO 15489-2 framework illustrated</vt:lpstr>
      <vt:lpstr>Step A – Conduct preliminary investigation</vt:lpstr>
      <vt:lpstr>ERM implementation &amp; the organisation</vt:lpstr>
      <vt:lpstr>Programme charter</vt:lpstr>
      <vt:lpstr>Programme goals and scope</vt:lpstr>
      <vt:lpstr>Strategic information alignment framework</vt:lpstr>
      <vt:lpstr>Critical success factors (CSFs)</vt:lpstr>
      <vt:lpstr>Key performance indicators (KPIs)</vt:lpstr>
      <vt:lpstr>Risks, constraints, and assumptions</vt:lpstr>
      <vt:lpstr>Step B – Analyse business activity</vt:lpstr>
      <vt:lpstr>Benefits of the assessment</vt:lpstr>
      <vt:lpstr>Contextual review - 1</vt:lpstr>
      <vt:lpstr>Contextual review - 2</vt:lpstr>
      <vt:lpstr>The assessment process - 1</vt:lpstr>
      <vt:lpstr>The assessment process - 2</vt:lpstr>
      <vt:lpstr>Step D – assessment of existing systems</vt:lpstr>
      <vt:lpstr>Identify system gaps in RM capabilities</vt:lpstr>
      <vt:lpstr>Strategy and planning projects</vt:lpstr>
      <vt:lpstr>Records management projects</vt:lpstr>
      <vt:lpstr>Vital records and archives projects</vt:lpstr>
      <vt:lpstr>ERM technology projects</vt:lpstr>
      <vt:lpstr>Other projects</vt:lpstr>
      <vt:lpstr>Step C – Identify requirements for records </vt:lpstr>
      <vt:lpstr>How to produce ERM requirements</vt:lpstr>
      <vt:lpstr>Standard ERM requirements specifications</vt:lpstr>
      <vt:lpstr>Requirements for ERM</vt:lpstr>
      <vt:lpstr>Step E – satisfying records requirements</vt:lpstr>
      <vt:lpstr>What is governance?</vt:lpstr>
      <vt:lpstr>The information governance framework</vt:lpstr>
      <vt:lpstr>Implementing the framework</vt:lpstr>
      <vt:lpstr>Step F – Design of a records system</vt:lpstr>
      <vt:lpstr>Process design principles</vt:lpstr>
      <vt:lpstr>Assign ERM roles and responsibilities</vt:lpstr>
      <vt:lpstr>Design work processes</vt:lpstr>
      <vt:lpstr>Technology system design</vt:lpstr>
      <vt:lpstr>Step G – Implementation of records system</vt:lpstr>
      <vt:lpstr>The model office</vt:lpstr>
      <vt:lpstr>The pilot</vt:lpstr>
      <vt:lpstr>Benefits of the model office and pilot</vt:lpstr>
      <vt:lpstr>Generic outline plan</vt:lpstr>
      <vt:lpstr>Planning for change</vt:lpstr>
      <vt:lpstr>Step H – post-implementation review </vt:lpstr>
      <vt:lpstr>What needs doing?</vt:lpstr>
      <vt:lpstr>Benefits management </vt:lpstr>
      <vt:lpstr>Continuous improvement</vt:lpstr>
      <vt:lpstr>   AIIM ERM Specialist and Master Program                                      - learn how to impl. ERM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ATLE SKJEKKELAND</cp:lastModifiedBy>
  <cp:revision>431</cp:revision>
  <dcterms:created xsi:type="dcterms:W3CDTF">2009-05-11T17:22:31Z</dcterms:created>
  <dcterms:modified xsi:type="dcterms:W3CDTF">2009-05-11T17:26:44Z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ERM-SPEC-1-Preliminary-investigation</vt:lpwstr>
  </property>
  <property fmtid="{D5CDD505-2E9C-101B-9397-08002B2CF9AE}" pid="3" name="ArticulateGUID">
    <vt:lpwstr>C7118D18-C54F-4230-AE65-073E623816C2</vt:lpwstr>
  </property>
</Properties>
</file>