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2"/>
  </p:notesMasterIdLst>
  <p:handoutMasterIdLst>
    <p:handoutMasterId r:id="rId13"/>
  </p:handoutMasterIdLst>
  <p:sldIdLst>
    <p:sldId id="373" r:id="rId5"/>
    <p:sldId id="374" r:id="rId6"/>
    <p:sldId id="372" r:id="rId7"/>
    <p:sldId id="375" r:id="rId8"/>
    <p:sldId id="376" r:id="rId9"/>
    <p:sldId id="377" r:id="rId10"/>
    <p:sldId id="378" r:id="rId11"/>
  </p:sldIdLst>
  <p:sldSz cx="12436475" cy="6994525"/>
  <p:notesSz cx="6858000" cy="9144000"/>
  <p:defaultTextStyle>
    <a:defPPr>
      <a:defRPr lang="en-US"/>
    </a:defPPr>
    <a:lvl1pPr marL="0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1pPr>
    <a:lvl2pPr marL="555073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2pPr>
    <a:lvl3pPr marL="1110145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3pPr>
    <a:lvl4pPr marL="1665219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4pPr>
    <a:lvl5pPr marL="2220293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5pPr>
    <a:lvl6pPr marL="2775366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6pPr>
    <a:lvl7pPr marL="3330439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7pPr>
    <a:lvl8pPr marL="3885513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8pPr>
    <a:lvl9pPr marL="4440586" algn="l" defTabSz="1110145" rtl="0" eaLnBrk="1" latinLnBrk="0" hangingPunct="1">
      <a:defRPr sz="2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3">
          <p15:clr>
            <a:srgbClr val="A4A3A4"/>
          </p15:clr>
        </p15:guide>
        <p15:guide id="2" pos="391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B0"/>
    <a:srgbClr val="7F7F7F"/>
    <a:srgbClr val="0075B0"/>
    <a:srgbClr val="692C90"/>
    <a:srgbClr val="6F8F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7" autoAdjust="0"/>
    <p:restoredTop sz="94857" autoAdjust="0"/>
  </p:normalViewPr>
  <p:slideViewPr>
    <p:cSldViewPr>
      <p:cViewPr>
        <p:scale>
          <a:sx n="110" d="100"/>
          <a:sy n="110" d="100"/>
        </p:scale>
        <p:origin x="528" y="-54"/>
      </p:cViewPr>
      <p:guideLst>
        <p:guide orient="horz" pos="2203"/>
        <p:guide pos="3917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3EC4D0-C415-42A1-95E2-F8FB7048BAFD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9221BE-47CA-4D31-A7D8-C33899AC6DF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3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8575EF-A4D5-46EE-ACB9-C9F682703883}" type="datetimeFigureOut">
              <a:rPr lang="en-US" smtClean="0"/>
              <a:t>3/12/2015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F81970-0ACA-4369-910F-ABC6223B17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166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F81970-0ACA-4369-910F-ABC6223B17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462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AC25F-6D6D-4AD5-AF22-5DF9C90D288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31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41AC25F-6D6D-4AD5-AF22-5DF9C90D288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2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2736" y="4030662"/>
            <a:ext cx="10571004" cy="762000"/>
          </a:xfrm>
        </p:spPr>
        <p:txBody>
          <a:bodyPr/>
          <a:lstStyle>
            <a:lvl1pPr>
              <a:defRPr>
                <a:solidFill>
                  <a:srgbClr val="00B1B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0437" y="4716462"/>
            <a:ext cx="8705533" cy="72069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5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5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85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3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5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263748" y="284962"/>
            <a:ext cx="3804352" cy="60878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6371" y="284962"/>
            <a:ext cx="11210100" cy="60878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4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1824" y="6482893"/>
            <a:ext cx="2901844" cy="372394"/>
          </a:xfrm>
          <a:prstGeom prst="rect">
            <a:avLst/>
          </a:prstGeom>
        </p:spPr>
        <p:txBody>
          <a:bodyPr/>
          <a:lstStyle/>
          <a:p>
            <a:fld id="{ECBCFC00-4494-4743-A0CC-162DC483BD3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3/12/2015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249129" y="6482893"/>
            <a:ext cx="3938217" cy="37239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912807" y="6482893"/>
            <a:ext cx="2901844" cy="372394"/>
          </a:xfrm>
          <a:prstGeom prst="rect">
            <a:avLst/>
          </a:prstGeom>
        </p:spPr>
        <p:txBody>
          <a:bodyPr/>
          <a:lstStyle/>
          <a:p>
            <a:fld id="{6B1E0849-F377-46C6-AACD-FC08E438338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57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15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932736" y="1100172"/>
            <a:ext cx="10571004" cy="762000"/>
          </a:xfrm>
        </p:spPr>
        <p:txBody>
          <a:bodyPr/>
          <a:lstStyle>
            <a:lvl1pPr>
              <a:defRPr>
                <a:solidFill>
                  <a:srgbClr val="00B1B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960437" y="1785972"/>
            <a:ext cx="8705533" cy="72069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550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10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650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20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75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33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85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440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4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5637" y="1668462"/>
            <a:ext cx="5410200" cy="470835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46837" y="1668462"/>
            <a:ext cx="5410200" cy="4708352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4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49129" y="6482891"/>
            <a:ext cx="3938217" cy="37239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766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565673"/>
            <a:ext cx="5494936" cy="65249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014" indent="0">
              <a:buNone/>
              <a:defRPr sz="2400" b="1"/>
            </a:lvl2pPr>
            <a:lvl3pPr marL="1110026" indent="0">
              <a:buNone/>
              <a:defRPr sz="2200" b="1"/>
            </a:lvl3pPr>
            <a:lvl4pPr marL="1665042" indent="0">
              <a:buNone/>
              <a:defRPr sz="1900" b="1"/>
            </a:lvl4pPr>
            <a:lvl5pPr marL="2220057" indent="0">
              <a:buNone/>
              <a:defRPr sz="1900" b="1"/>
            </a:lvl5pPr>
            <a:lvl6pPr marL="2775071" indent="0">
              <a:buNone/>
              <a:defRPr sz="1900" b="1"/>
            </a:lvl6pPr>
            <a:lvl7pPr marL="3330086" indent="0">
              <a:buNone/>
              <a:defRPr sz="1900" b="1"/>
            </a:lvl7pPr>
            <a:lvl8pPr marL="3885100" indent="0">
              <a:buNone/>
              <a:defRPr sz="1900" b="1"/>
            </a:lvl8pPr>
            <a:lvl9pPr marL="444011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824" y="2218171"/>
            <a:ext cx="5494936" cy="40299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7560" y="1565673"/>
            <a:ext cx="5497095" cy="652498"/>
          </a:xfrm>
        </p:spPr>
        <p:txBody>
          <a:bodyPr anchor="b"/>
          <a:lstStyle>
            <a:lvl1pPr marL="0" indent="0">
              <a:buNone/>
              <a:defRPr sz="2900" b="1"/>
            </a:lvl1pPr>
            <a:lvl2pPr marL="555014" indent="0">
              <a:buNone/>
              <a:defRPr sz="2400" b="1"/>
            </a:lvl2pPr>
            <a:lvl3pPr marL="1110026" indent="0">
              <a:buNone/>
              <a:defRPr sz="2200" b="1"/>
            </a:lvl3pPr>
            <a:lvl4pPr marL="1665042" indent="0">
              <a:buNone/>
              <a:defRPr sz="1900" b="1"/>
            </a:lvl4pPr>
            <a:lvl5pPr marL="2220057" indent="0">
              <a:buNone/>
              <a:defRPr sz="1900" b="1"/>
            </a:lvl5pPr>
            <a:lvl6pPr marL="2775071" indent="0">
              <a:buNone/>
              <a:defRPr sz="1900" b="1"/>
            </a:lvl6pPr>
            <a:lvl7pPr marL="3330086" indent="0">
              <a:buNone/>
              <a:defRPr sz="1900" b="1"/>
            </a:lvl7pPr>
            <a:lvl8pPr marL="3885100" indent="0">
              <a:buNone/>
              <a:defRPr sz="1900" b="1"/>
            </a:lvl8pPr>
            <a:lvl9pPr marL="4440114" indent="0">
              <a:buNone/>
              <a:defRPr sz="1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7560" y="2218171"/>
            <a:ext cx="5497095" cy="4029948"/>
          </a:xfrm>
        </p:spPr>
        <p:txBody>
          <a:bodyPr/>
          <a:lstStyle>
            <a:lvl1pPr>
              <a:defRPr sz="2900"/>
            </a:lvl1pPr>
            <a:lvl2pPr>
              <a:defRPr sz="24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359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o Titl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503237" y="6562897"/>
            <a:ext cx="3810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Information Management for Everyone</a:t>
            </a:r>
            <a:endParaRPr lang="en-US" sz="1300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2" descr="https://sharepoint.gimmalgroup.com/sites/marketing/Images_Photos/Gimmal%20Logo_FinalWhite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4491" y="6356992"/>
            <a:ext cx="1298746" cy="41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144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40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827" y="278488"/>
            <a:ext cx="4091515" cy="1185183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316" y="278488"/>
            <a:ext cx="6952335" cy="596963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9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1827" y="1463672"/>
            <a:ext cx="4091515" cy="4784450"/>
          </a:xfrm>
        </p:spPr>
        <p:txBody>
          <a:bodyPr/>
          <a:lstStyle>
            <a:lvl1pPr marL="0" indent="0">
              <a:buNone/>
              <a:defRPr sz="1700"/>
            </a:lvl1pPr>
            <a:lvl2pPr marL="555014" indent="0">
              <a:buNone/>
              <a:defRPr sz="1500"/>
            </a:lvl2pPr>
            <a:lvl3pPr marL="1110026" indent="0">
              <a:buNone/>
              <a:defRPr sz="1200"/>
            </a:lvl3pPr>
            <a:lvl4pPr marL="1665042" indent="0">
              <a:buNone/>
              <a:defRPr sz="1100"/>
            </a:lvl4pPr>
            <a:lvl5pPr marL="2220057" indent="0">
              <a:buNone/>
              <a:defRPr sz="1100"/>
            </a:lvl5pPr>
            <a:lvl6pPr marL="2775071" indent="0">
              <a:buNone/>
              <a:defRPr sz="1100"/>
            </a:lvl6pPr>
            <a:lvl7pPr marL="3330086" indent="0">
              <a:buNone/>
              <a:defRPr sz="1100"/>
            </a:lvl7pPr>
            <a:lvl8pPr marL="3885100" indent="0">
              <a:buNone/>
              <a:defRPr sz="1100"/>
            </a:lvl8pPr>
            <a:lvl9pPr marL="444011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4169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7636" y="4896168"/>
            <a:ext cx="7461885" cy="57802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7636" y="624976"/>
            <a:ext cx="7461885" cy="4196715"/>
          </a:xfrm>
        </p:spPr>
        <p:txBody>
          <a:bodyPr/>
          <a:lstStyle>
            <a:lvl1pPr marL="0" indent="0">
              <a:buNone/>
              <a:defRPr sz="3900"/>
            </a:lvl1pPr>
            <a:lvl2pPr marL="555014" indent="0">
              <a:buNone/>
              <a:defRPr sz="3400"/>
            </a:lvl2pPr>
            <a:lvl3pPr marL="1110026" indent="0">
              <a:buNone/>
              <a:defRPr sz="2900"/>
            </a:lvl3pPr>
            <a:lvl4pPr marL="1665042" indent="0">
              <a:buNone/>
              <a:defRPr sz="2400"/>
            </a:lvl4pPr>
            <a:lvl5pPr marL="2220057" indent="0">
              <a:buNone/>
              <a:defRPr sz="2400"/>
            </a:lvl5pPr>
            <a:lvl6pPr marL="2775071" indent="0">
              <a:buNone/>
              <a:defRPr sz="2400"/>
            </a:lvl6pPr>
            <a:lvl7pPr marL="3330086" indent="0">
              <a:buNone/>
              <a:defRPr sz="2400"/>
            </a:lvl7pPr>
            <a:lvl8pPr marL="3885100" indent="0">
              <a:buNone/>
              <a:defRPr sz="2400"/>
            </a:lvl8pPr>
            <a:lvl9pPr marL="4440114" indent="0">
              <a:buNone/>
              <a:defRPr sz="24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7636" y="5474190"/>
            <a:ext cx="7461885" cy="820885"/>
          </a:xfrm>
        </p:spPr>
        <p:txBody>
          <a:bodyPr/>
          <a:lstStyle>
            <a:lvl1pPr marL="0" indent="0">
              <a:buNone/>
              <a:defRPr sz="1700"/>
            </a:lvl1pPr>
            <a:lvl2pPr marL="555014" indent="0">
              <a:buNone/>
              <a:defRPr sz="1500"/>
            </a:lvl2pPr>
            <a:lvl3pPr marL="1110026" indent="0">
              <a:buNone/>
              <a:defRPr sz="1200"/>
            </a:lvl3pPr>
            <a:lvl4pPr marL="1665042" indent="0">
              <a:buNone/>
              <a:defRPr sz="1100"/>
            </a:lvl4pPr>
            <a:lvl5pPr marL="2220057" indent="0">
              <a:buNone/>
              <a:defRPr sz="1100"/>
            </a:lvl5pPr>
            <a:lvl6pPr marL="2775071" indent="0">
              <a:buNone/>
              <a:defRPr sz="1100"/>
            </a:lvl6pPr>
            <a:lvl7pPr marL="3330086" indent="0">
              <a:buNone/>
              <a:defRPr sz="1100"/>
            </a:lvl7pPr>
            <a:lvl8pPr marL="3885100" indent="0">
              <a:buNone/>
              <a:defRPr sz="1100"/>
            </a:lvl8pPr>
            <a:lvl9pPr marL="4440114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4073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4923" y="860743"/>
            <a:ext cx="10347960" cy="45719"/>
          </a:xfrm>
          <a:prstGeom prst="rect">
            <a:avLst/>
          </a:prstGeom>
          <a:solidFill>
            <a:schemeClr val="tx1">
              <a:lumMod val="65000"/>
              <a:lumOff val="3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1824" y="144462"/>
            <a:ext cx="9711213" cy="778757"/>
          </a:xfrm>
          <a:prstGeom prst="rect">
            <a:avLst/>
          </a:prstGeom>
        </p:spPr>
        <p:txBody>
          <a:bodyPr vert="horz" lIns="111002" tIns="55501" rIns="111002" bIns="55501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1824" y="1287462"/>
            <a:ext cx="11082813" cy="4960659"/>
          </a:xfrm>
          <a:prstGeom prst="rect">
            <a:avLst/>
          </a:prstGeom>
        </p:spPr>
        <p:txBody>
          <a:bodyPr vert="horz" lIns="111002" tIns="55501" rIns="111002" bIns="5550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3237" y="6562897"/>
            <a:ext cx="4267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2">
                    <a:lumMod val="25000"/>
                  </a:schemeClr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The Southwest Community of Information Professionals</a:t>
            </a:r>
            <a:endParaRPr lang="en-US" sz="1300" dirty="0">
              <a:solidFill>
                <a:schemeClr val="bg2">
                  <a:lumMod val="25000"/>
                </a:schemeClr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8549" y="6562896"/>
            <a:ext cx="1329887" cy="42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95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70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1110026" rtl="0" eaLnBrk="1" latinLnBrk="0" hangingPunct="1">
        <a:spcBef>
          <a:spcPct val="0"/>
        </a:spcBef>
        <a:buNone/>
        <a:defRPr sz="3800" kern="1200">
          <a:solidFill>
            <a:schemeClr val="tx1">
              <a:lumMod val="75000"/>
              <a:lumOff val="25000"/>
            </a:schemeClr>
          </a:solidFill>
          <a:latin typeface="Segoe UI Semibold" pitchFamily="34" charset="0"/>
          <a:ea typeface="+mj-ea"/>
          <a:cs typeface="+mj-cs"/>
        </a:defRPr>
      </a:lvl1pPr>
    </p:titleStyle>
    <p:bodyStyle>
      <a:lvl1pPr marL="416259" indent="-416259" algn="l" defTabSz="1110026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1pPr>
      <a:lvl2pPr marL="901898" indent="-346884" algn="l" defTabSz="1110026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2pPr>
      <a:lvl3pPr marL="1387537" indent="-277508" algn="l" defTabSz="1110026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3pPr>
      <a:lvl4pPr marL="1942550" indent="-277508" algn="l" defTabSz="1110026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4pPr>
      <a:lvl5pPr marL="2497563" indent="-277508" algn="l" defTabSz="1110026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Segoe UI" pitchFamily="34" charset="0"/>
          <a:cs typeface="Segoe UI" pitchFamily="34" charset="0"/>
        </a:defRPr>
      </a:lvl5pPr>
      <a:lvl6pPr marL="3052578" indent="-277508" algn="l" defTabSz="11100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07592" indent="-277508" algn="l" defTabSz="11100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62608" indent="-277508" algn="l" defTabSz="11100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717621" indent="-277508" algn="l" defTabSz="111002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55014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10026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65042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20057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5071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30086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85100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440114" algn="l" defTabSz="1110026" rtl="0" eaLnBrk="1" latinLnBrk="0" hangingPunct="1"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info.aiim.org/SharePoin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" y="3725861"/>
            <a:ext cx="8656636" cy="2102363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" y="5828225"/>
            <a:ext cx="7132635" cy="779444"/>
          </a:xfrm>
          <a:prstGeom prst="rect">
            <a:avLst/>
          </a:prstGeom>
          <a:solidFill>
            <a:schemeClr val="tx1">
              <a:lumMod val="65000"/>
              <a:lumOff val="3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itle 11"/>
          <p:cNvSpPr>
            <a:spLocks noGrp="1"/>
          </p:cNvSpPr>
          <p:nvPr>
            <p:ph type="ctrTitle"/>
          </p:nvPr>
        </p:nvSpPr>
        <p:spPr>
          <a:xfrm>
            <a:off x="204312" y="4810107"/>
            <a:ext cx="9442925" cy="1049355"/>
          </a:xfrm>
        </p:spPr>
        <p:txBody>
          <a:bodyPr anchor="t"/>
          <a:lstStyle/>
          <a:p>
            <a:r>
              <a:rPr lang="en-US" sz="3400" dirty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SharePoint – how do you maximize value? 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9" name="Subtitle 12"/>
          <p:cNvSpPr>
            <a:spLocks noGrp="1"/>
          </p:cNvSpPr>
          <p:nvPr>
            <p:ph type="subTitle" idx="1"/>
          </p:nvPr>
        </p:nvSpPr>
        <p:spPr>
          <a:xfrm>
            <a:off x="204312" y="5921869"/>
            <a:ext cx="7239000" cy="699593"/>
          </a:xfrm>
        </p:spPr>
        <p:txBody>
          <a:bodyPr>
            <a:norm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Thur</a:t>
            </a:r>
            <a:r>
              <a:rPr lang="en-US" sz="1400" dirty="0" smtClean="0">
                <a:solidFill>
                  <a:schemeClr val="bg1"/>
                </a:solidFill>
              </a:rPr>
              <a:t>sday</a:t>
            </a:r>
            <a:r>
              <a:rPr lang="en-US" sz="1400" dirty="0" smtClean="0">
                <a:solidFill>
                  <a:schemeClr val="bg1"/>
                </a:solidFill>
              </a:rPr>
              <a:t>, </a:t>
            </a:r>
            <a:r>
              <a:rPr lang="en-US" sz="1400" dirty="0" smtClean="0">
                <a:solidFill>
                  <a:schemeClr val="bg1"/>
                </a:solidFill>
              </a:rPr>
              <a:t>March 12, 2015</a:t>
            </a:r>
            <a:endParaRPr lang="en-US" sz="1400" dirty="0" smtClean="0">
              <a:solidFill>
                <a:schemeClr val="bg1"/>
              </a:solidFill>
            </a:endParaRPr>
          </a:p>
          <a:p>
            <a:r>
              <a:rPr lang="en-US" sz="1400" dirty="0" smtClean="0">
                <a:solidFill>
                  <a:schemeClr val="bg1"/>
                </a:solidFill>
              </a:rPr>
              <a:t>Presented by: </a:t>
            </a:r>
            <a:r>
              <a:rPr lang="en-US" sz="1400" dirty="0" smtClean="0">
                <a:solidFill>
                  <a:schemeClr val="bg1"/>
                </a:solidFill>
              </a:rPr>
              <a:t>John Mancini and Ritch </a:t>
            </a:r>
            <a:r>
              <a:rPr lang="en-US" sz="1400" dirty="0" smtClean="0">
                <a:solidFill>
                  <a:schemeClr val="bg1"/>
                </a:solidFill>
              </a:rPr>
              <a:t>Tolbert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637" y="3725861"/>
            <a:ext cx="2819400" cy="89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825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AIIM?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development</a:t>
            </a:r>
          </a:p>
          <a:p>
            <a:pPr lvl="1"/>
            <a:r>
              <a:rPr lang="en-US" dirty="0" smtClean="0"/>
              <a:t>Curation to Learning Centers to Certifications</a:t>
            </a:r>
          </a:p>
          <a:p>
            <a:endParaRPr lang="en-US" dirty="0" smtClean="0"/>
          </a:p>
          <a:p>
            <a:r>
              <a:rPr lang="en-US" dirty="0" smtClean="0"/>
              <a:t>Expert advice</a:t>
            </a:r>
          </a:p>
          <a:p>
            <a:pPr lvl="1"/>
            <a:r>
              <a:rPr lang="en-US" dirty="0" smtClean="0"/>
              <a:t>Communities connect and span boundaries</a:t>
            </a:r>
          </a:p>
          <a:p>
            <a:endParaRPr lang="en-US" dirty="0" smtClean="0"/>
          </a:p>
          <a:p>
            <a:r>
              <a:rPr lang="en-US" dirty="0" smtClean="0"/>
              <a:t>Market research</a:t>
            </a:r>
          </a:p>
          <a:p>
            <a:pPr lvl="1"/>
            <a:r>
              <a:rPr lang="en-US" dirty="0" smtClean="0"/>
              <a:t>Sharing knowledge from analysis of research</a:t>
            </a:r>
            <a:endParaRPr lang="en-US" dirty="0"/>
          </a:p>
        </p:txBody>
      </p:sp>
      <p:sp>
        <p:nvSpPr>
          <p:cNvPr id="4" name="Title 11"/>
          <p:cNvSpPr txBox="1">
            <a:spLocks/>
          </p:cNvSpPr>
          <p:nvPr/>
        </p:nvSpPr>
        <p:spPr>
          <a:xfrm rot="1322566">
            <a:off x="8236191" y="580663"/>
            <a:ext cx="4382093" cy="1049355"/>
          </a:xfrm>
          <a:prstGeom prst="rect">
            <a:avLst/>
          </a:prstGeom>
        </p:spPr>
        <p:txBody>
          <a:bodyPr vert="horz" lIns="111002" tIns="55501" rIns="111002" bIns="55501" rtlCol="0" anchor="t">
            <a:noAutofit/>
          </a:bodyPr>
          <a:lstStyle>
            <a:lvl1pPr algn="l" defTabSz="1110026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Today’s Topic: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SharePoint – how do 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you maximize value? 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0570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Ritch Tolbert, Chapter President</a:t>
            </a:r>
          </a:p>
          <a:p>
            <a:endParaRPr lang="en-US" dirty="0" smtClean="0"/>
          </a:p>
          <a:p>
            <a:r>
              <a:rPr lang="en-US" dirty="0" smtClean="0"/>
              <a:t>John Mancini, AIIM President</a:t>
            </a:r>
          </a:p>
          <a:p>
            <a:endParaRPr lang="en-US" dirty="0" smtClean="0"/>
          </a:p>
          <a:p>
            <a:r>
              <a:rPr lang="en-US" dirty="0" smtClean="0"/>
              <a:t>AIIM Southwest Chapter Board</a:t>
            </a:r>
          </a:p>
          <a:p>
            <a:endParaRPr lang="en-US" dirty="0" smtClean="0"/>
          </a:p>
          <a:p>
            <a:r>
              <a:rPr lang="en-US" dirty="0" smtClean="0"/>
              <a:t>Houston and beyond!</a:t>
            </a:r>
            <a:endParaRPr lang="en-US" dirty="0"/>
          </a:p>
        </p:txBody>
      </p:sp>
      <p:sp>
        <p:nvSpPr>
          <p:cNvPr id="4" name="Title 11"/>
          <p:cNvSpPr txBox="1">
            <a:spLocks/>
          </p:cNvSpPr>
          <p:nvPr/>
        </p:nvSpPr>
        <p:spPr>
          <a:xfrm rot="1322566">
            <a:off x="7550392" y="2300007"/>
            <a:ext cx="4382093" cy="1049355"/>
          </a:xfrm>
          <a:prstGeom prst="rect">
            <a:avLst/>
          </a:prstGeom>
        </p:spPr>
        <p:txBody>
          <a:bodyPr vert="horz" lIns="111002" tIns="55501" rIns="111002" bIns="55501" rtlCol="0" anchor="t">
            <a:noAutofit/>
          </a:bodyPr>
          <a:lstStyle>
            <a:lvl1pPr algn="l" defTabSz="1110026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Today’s Topic: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SharePoint – how do 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you maximize value? 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097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today’s survey</a:t>
            </a:r>
          </a:p>
          <a:p>
            <a:endParaRPr lang="en-US" dirty="0" smtClean="0"/>
          </a:p>
          <a:p>
            <a:r>
              <a:rPr lang="en-US" dirty="0" smtClean="0"/>
              <a:t>Review </a:t>
            </a:r>
            <a:r>
              <a:rPr lang="en-US" dirty="0"/>
              <a:t>recent </a:t>
            </a:r>
            <a:r>
              <a:rPr lang="en-US" dirty="0" smtClean="0"/>
              <a:t>research</a:t>
            </a:r>
          </a:p>
          <a:p>
            <a:pPr lvl="1"/>
            <a:r>
              <a:rPr lang="en-US" dirty="0" smtClean="0"/>
              <a:t>400+ organizations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Table exercises</a:t>
            </a:r>
          </a:p>
          <a:p>
            <a:endParaRPr lang="en-US" dirty="0"/>
          </a:p>
          <a:p>
            <a:r>
              <a:rPr lang="en-US" dirty="0" smtClean="0"/>
              <a:t>Tables present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4" name="Title 11"/>
          <p:cNvSpPr txBox="1">
            <a:spLocks/>
          </p:cNvSpPr>
          <p:nvPr/>
        </p:nvSpPr>
        <p:spPr>
          <a:xfrm rot="1322566">
            <a:off x="6940791" y="2757206"/>
            <a:ext cx="4382093" cy="1049355"/>
          </a:xfrm>
          <a:prstGeom prst="rect">
            <a:avLst/>
          </a:prstGeom>
        </p:spPr>
        <p:txBody>
          <a:bodyPr vert="horz" lIns="111002" tIns="55501" rIns="111002" bIns="55501" rtlCol="0" anchor="t">
            <a:noAutofit/>
          </a:bodyPr>
          <a:lstStyle>
            <a:lvl1pPr algn="l" defTabSz="1110026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75000"/>
                    <a:lumOff val="25000"/>
                  </a:schemeClr>
                </a:solidFill>
                <a:latin typeface="Segoe UI Semibold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Today’s Topic: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SharePoint – how do </a:t>
            </a:r>
          </a:p>
          <a:p>
            <a:pPr algn="ctr"/>
            <a:r>
              <a:rPr lang="en-US" sz="3400" dirty="0" smtClean="0">
                <a:solidFill>
                  <a:schemeClr val="accent5">
                    <a:lumMod val="75000"/>
                  </a:schemeClr>
                </a:solidFill>
                <a:cs typeface="Arial" charset="0"/>
              </a:rPr>
              <a:t>you maximize value? </a:t>
            </a:r>
            <a:endParaRPr lang="en-US" sz="22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9065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SharePoint Uses</a:t>
            </a:r>
          </a:p>
          <a:p>
            <a:r>
              <a:rPr lang="en-US" dirty="0" smtClean="0"/>
              <a:t>Adoption Issues and Forward Strategy</a:t>
            </a:r>
          </a:p>
          <a:p>
            <a:r>
              <a:rPr lang="en-US" dirty="0" smtClean="0"/>
              <a:t>Cloud</a:t>
            </a:r>
          </a:p>
          <a:p>
            <a:r>
              <a:rPr lang="en-US" dirty="0" smtClean="0"/>
              <a:t>Add On Products</a:t>
            </a:r>
          </a:p>
          <a:p>
            <a:r>
              <a:rPr lang="en-US" dirty="0" smtClean="0"/>
              <a:t>Information Governance</a:t>
            </a:r>
          </a:p>
          <a:p>
            <a:r>
              <a:rPr lang="en-US" dirty="0" smtClean="0"/>
              <a:t>Spend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Survey and Recent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5673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Identify three to five recommendations per table</a:t>
            </a:r>
          </a:p>
          <a:p>
            <a:endParaRPr lang="en-US" dirty="0" smtClean="0"/>
          </a:p>
          <a:p>
            <a:r>
              <a:rPr lang="en-US" dirty="0" smtClean="0"/>
              <a:t>The tables are:</a:t>
            </a:r>
          </a:p>
          <a:p>
            <a:pPr lvl="1"/>
            <a:r>
              <a:rPr lang="en-US" dirty="0" smtClean="0"/>
              <a:t>Mike has SharePoint benefits</a:t>
            </a:r>
          </a:p>
          <a:p>
            <a:pPr lvl="1"/>
            <a:r>
              <a:rPr lang="en-US" dirty="0" smtClean="0"/>
              <a:t>David has SharePoint migration</a:t>
            </a:r>
          </a:p>
          <a:p>
            <a:pPr lvl="1"/>
            <a:r>
              <a:rPr lang="en-US" dirty="0" smtClean="0"/>
              <a:t>Bill has SharePoint governance</a:t>
            </a:r>
          </a:p>
          <a:p>
            <a:pPr lvl="1"/>
            <a:r>
              <a:rPr lang="en-US" dirty="0" smtClean="0"/>
              <a:t>Anne has SharePoint user adoption</a:t>
            </a:r>
          </a:p>
          <a:p>
            <a:pPr lvl="1"/>
            <a:endParaRPr lang="en-US" dirty="0"/>
          </a:p>
          <a:p>
            <a:r>
              <a:rPr lang="en-US" dirty="0" smtClean="0"/>
              <a:t>Each table will present its recommendations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7117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 hope you have gained some new insights today</a:t>
            </a:r>
          </a:p>
          <a:p>
            <a:endParaRPr lang="en-US" dirty="0"/>
          </a:p>
          <a:p>
            <a:r>
              <a:rPr lang="en-US" dirty="0" smtClean="0"/>
              <a:t>Big thanks to John Mancini for coming today</a:t>
            </a:r>
          </a:p>
          <a:p>
            <a:endParaRPr lang="en-US" dirty="0"/>
          </a:p>
          <a:p>
            <a:r>
              <a:rPr lang="en-US" dirty="0" smtClean="0"/>
              <a:t>Download research at </a:t>
            </a:r>
            <a:r>
              <a:rPr lang="en-US" dirty="0" smtClean="0">
                <a:hlinkClick r:id="rId2"/>
              </a:rPr>
              <a:t>http</a:t>
            </a:r>
            <a:r>
              <a:rPr lang="en-US" smtClean="0">
                <a:hlinkClick r:id="rId2"/>
              </a:rPr>
              <a:t>://info.aiim.org/SharePoint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We are in Louisiana on Wednesday, April 8!</a:t>
            </a:r>
          </a:p>
          <a:p>
            <a:endParaRPr lang="en-US" dirty="0" smtClean="0"/>
          </a:p>
          <a:p>
            <a:r>
              <a:rPr lang="en-US" dirty="0" smtClean="0"/>
              <a:t>The next Houston meeting is Thursday, May 14!</a:t>
            </a:r>
          </a:p>
          <a:p>
            <a:endParaRPr lang="en-US" dirty="0"/>
          </a:p>
          <a:p>
            <a:r>
              <a:rPr lang="en-US" dirty="0" smtClean="0"/>
              <a:t>The next Chapter President gets Austin and San Antonio!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2503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IM Presentation">
  <a:themeElements>
    <a:clrScheme name="Gimmal Color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72CDF4"/>
      </a:accent1>
      <a:accent2>
        <a:srgbClr val="E4E76D"/>
      </a:accent2>
      <a:accent3>
        <a:srgbClr val="C6006F"/>
      </a:accent3>
      <a:accent4>
        <a:srgbClr val="3B6E8F"/>
      </a:accent4>
      <a:accent5>
        <a:srgbClr val="FDBE57"/>
      </a:accent5>
      <a:accent6>
        <a:srgbClr val="F1E3C5"/>
      </a:accent6>
      <a:hlink>
        <a:srgbClr val="C9CACC"/>
      </a:hlink>
      <a:folHlink>
        <a:srgbClr val="00B1B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EB3E8F5546F847B3046C3D0DD79A01" ma:contentTypeVersion="0" ma:contentTypeDescription="Create a new document." ma:contentTypeScope="" ma:versionID="b9b9cbe79a8b93f8b84826bcec259e11">
  <xsd:schema xmlns:xsd="http://www.w3.org/2001/XMLSchema" xmlns:xs="http://www.w3.org/2001/XMLSchema" xmlns:p="http://schemas.microsoft.com/office/2006/metadata/properties" xmlns:ns2="dba9ce71-3835-47d8-bd60-7af759492254" targetNamespace="http://schemas.microsoft.com/office/2006/metadata/properties" ma:root="true" ma:fieldsID="b2e4644a4e67cc527a4260f792631f3a" ns2:_="">
    <xsd:import namespace="dba9ce71-3835-47d8-bd60-7af759492254"/>
    <xsd:element name="properties">
      <xsd:complexType>
        <xsd:sequence>
          <xsd:element name="documentManagement">
            <xsd:complexType>
              <xsd:all>
                <xsd:element ref="ns2:Document_x0020_Sco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a9ce71-3835-47d8-bd60-7af759492254" elementFormDefault="qualified">
    <xsd:import namespace="http://schemas.microsoft.com/office/2006/documentManagement/types"/>
    <xsd:import namespace="http://schemas.microsoft.com/office/infopath/2007/PartnerControls"/>
    <xsd:element name="Document_x0020_Scope" ma:index="8" nillable="true" ma:displayName="Document Scope" ma:default="Compliance Suite" ma:internalName="Document_x0020_Scop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ompliance Suite"/>
                    <xsd:enumeration value="ERP-Link"/>
                    <xsd:enumeration value="Governance Suite"/>
                    <xsd:enumeration value="Unified Records Management"/>
                  </xsd:restrict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Scope xmlns="dba9ce71-3835-47d8-bd60-7af759492254">
      <Value>Compliance Suite</Value>
    </Document_x0020_Scop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3A44941-AFC1-4F30-BB93-91D75064D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a9ce71-3835-47d8-bd60-7af75949225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07D0C62-0FCE-41E3-9BD7-536D6B65E7B5}">
  <ds:schemaRefs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dba9ce71-3835-47d8-bd60-7af759492254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00CB7A44-8C92-4914-A6A3-C0F6ED1EF1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AIIM Presentation</Template>
  <TotalTime>89</TotalTime>
  <Words>228</Words>
  <Application>Microsoft Office PowerPoint</Application>
  <PresentationFormat>Custom</PresentationFormat>
  <Paragraphs>70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Segoe UI</vt:lpstr>
      <vt:lpstr>Segoe UI Semibold</vt:lpstr>
      <vt:lpstr>AIIM Presentation</vt:lpstr>
      <vt:lpstr>SharePoint – how do you maximize value? </vt:lpstr>
      <vt:lpstr>Who is AIIM?</vt:lpstr>
      <vt:lpstr>Welcome!</vt:lpstr>
      <vt:lpstr>Agenda</vt:lpstr>
      <vt:lpstr>Today’s Survey and Recent Research</vt:lpstr>
      <vt:lpstr>Table Exercises</vt:lpstr>
      <vt:lpstr>Closing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SharePoint – how do you maximize value?</dc:title>
  <dc:creator>Ritch Tolbert</dc:creator>
  <cp:lastModifiedBy>Ritch Tolbert</cp:lastModifiedBy>
  <cp:revision>5</cp:revision>
  <dcterms:created xsi:type="dcterms:W3CDTF">2015-03-12T13:13:10Z</dcterms:created>
  <dcterms:modified xsi:type="dcterms:W3CDTF">2015-03-12T14:42:44Z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0x010100A3EB3E8F5546F847B3046C3D0DD79A01</vt:lpwstr>
  </property>
</Properties>
</file>