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73" r:id="rId2"/>
    <p:sldId id="426" r:id="rId3"/>
    <p:sldId id="427" r:id="rId4"/>
    <p:sldId id="428" r:id="rId5"/>
    <p:sldId id="429" r:id="rId6"/>
    <p:sldId id="430" r:id="rId7"/>
    <p:sldId id="431" r:id="rId8"/>
    <p:sldId id="425" r:id="rId9"/>
    <p:sldId id="433" r:id="rId10"/>
    <p:sldId id="434" r:id="rId11"/>
    <p:sldId id="441" r:id="rId12"/>
    <p:sldId id="436" r:id="rId13"/>
    <p:sldId id="437" r:id="rId14"/>
    <p:sldId id="438" r:id="rId15"/>
    <p:sldId id="439" r:id="rId16"/>
    <p:sldId id="440" r:id="rId17"/>
    <p:sldId id="435" r:id="rId18"/>
    <p:sldId id="442" r:id="rId19"/>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FA9"/>
    <a:srgbClr val="20969C"/>
    <a:srgbClr val="D1287A"/>
    <a:srgbClr val="BD246E"/>
    <a:srgbClr val="19A0C8"/>
    <a:srgbClr val="21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9755" autoAdjust="0"/>
  </p:normalViewPr>
  <p:slideViewPr>
    <p:cSldViewPr>
      <p:cViewPr>
        <p:scale>
          <a:sx n="94" d="100"/>
          <a:sy n="94" d="100"/>
        </p:scale>
        <p:origin x="-1114" y="-254"/>
      </p:cViewPr>
      <p:guideLst>
        <p:guide orient="horz" pos="216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1" d="100"/>
          <a:sy n="71" d="100"/>
        </p:scale>
        <p:origin x="-1944"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0"/>
          </a:xfrm>
          <a:prstGeom prst="rect">
            <a:avLst/>
          </a:prstGeom>
        </p:spPr>
        <p:txBody>
          <a:bodyPr vert="horz" lIns="95491" tIns="47745" rIns="95491" bIns="47745" rtlCol="0"/>
          <a:lstStyle>
            <a:lvl1pPr algn="l">
              <a:defRPr sz="1300"/>
            </a:lvl1pPr>
          </a:lstStyle>
          <a:p>
            <a:endParaRPr lang="en-GB" dirty="0"/>
          </a:p>
        </p:txBody>
      </p:sp>
      <p:sp>
        <p:nvSpPr>
          <p:cNvPr id="3" name="Date Placeholder 2"/>
          <p:cNvSpPr>
            <a:spLocks noGrp="1"/>
          </p:cNvSpPr>
          <p:nvPr>
            <p:ph type="dt" idx="1"/>
          </p:nvPr>
        </p:nvSpPr>
        <p:spPr>
          <a:xfrm>
            <a:off x="4021294" y="1"/>
            <a:ext cx="3076363" cy="511730"/>
          </a:xfrm>
          <a:prstGeom prst="rect">
            <a:avLst/>
          </a:prstGeom>
        </p:spPr>
        <p:txBody>
          <a:bodyPr vert="horz" lIns="95491" tIns="47745" rIns="95491" bIns="47745" rtlCol="0"/>
          <a:lstStyle>
            <a:lvl1pPr algn="r">
              <a:defRPr sz="1300"/>
            </a:lvl1pPr>
          </a:lstStyle>
          <a:p>
            <a:fld id="{236919FB-9A58-447D-AF97-2B3F256BC42A}" type="datetimeFigureOut">
              <a:rPr lang="en-GB" smtClean="0"/>
              <a:pPr/>
              <a:t>19/06/2018</a:t>
            </a:fld>
            <a:endParaRPr lang="en-GB" dirty="0"/>
          </a:p>
        </p:txBody>
      </p:sp>
      <p:sp>
        <p:nvSpPr>
          <p:cNvPr id="4" name="Slide Image Placehold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5491" tIns="47745" rIns="95491" bIns="47745" rtlCol="0" anchor="ctr"/>
          <a:lstStyle/>
          <a:p>
            <a:endParaRPr lang="en-GB"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5491" tIns="47745" rIns="95491" bIns="4774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721107"/>
            <a:ext cx="3076363" cy="511730"/>
          </a:xfrm>
          <a:prstGeom prst="rect">
            <a:avLst/>
          </a:prstGeom>
        </p:spPr>
        <p:txBody>
          <a:bodyPr vert="horz" lIns="95491" tIns="47745" rIns="95491" bIns="47745"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7"/>
            <a:ext cx="3076363" cy="511730"/>
          </a:xfrm>
          <a:prstGeom prst="rect">
            <a:avLst/>
          </a:prstGeom>
        </p:spPr>
        <p:txBody>
          <a:bodyPr vert="horz" lIns="95491" tIns="47745" rIns="95491" bIns="47745" rtlCol="0" anchor="b"/>
          <a:lstStyle>
            <a:lvl1pPr algn="r">
              <a:defRPr sz="1300"/>
            </a:lvl1pPr>
          </a:lstStyle>
          <a:p>
            <a:fld id="{88455D4C-DB8F-4E52-B268-FC189DCE9992}" type="slidenum">
              <a:rPr lang="en-GB" smtClean="0"/>
              <a:pPr/>
              <a:t>‹#›</a:t>
            </a:fld>
            <a:endParaRPr lang="en-GB" dirty="0"/>
          </a:p>
        </p:txBody>
      </p:sp>
    </p:spTree>
    <p:extLst>
      <p:ext uri="{BB962C8B-B14F-4D97-AF65-F5344CB8AC3E}">
        <p14:creationId xmlns:p14="http://schemas.microsoft.com/office/powerpoint/2010/main" val="247765799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AF273A1-F003-1845-A5F4-2D3C25C16FF6}" type="slidenum">
              <a:rPr lang="en-US" smtClean="0"/>
              <a:t>1</a:t>
            </a:fld>
            <a:endParaRPr lang="en-US" dirty="0"/>
          </a:p>
        </p:txBody>
      </p:sp>
    </p:spTree>
    <p:extLst>
      <p:ext uri="{BB962C8B-B14F-4D97-AF65-F5344CB8AC3E}">
        <p14:creationId xmlns:p14="http://schemas.microsoft.com/office/powerpoint/2010/main" val="13781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55D4C-DB8F-4E52-B268-FC189DCE9992}" type="slidenum">
              <a:rPr lang="en-GB" smtClean="0"/>
              <a:pPr/>
              <a:t>17</a:t>
            </a:fld>
            <a:endParaRPr lang="en-GB" dirty="0"/>
          </a:p>
        </p:txBody>
      </p:sp>
    </p:spTree>
    <p:extLst>
      <p:ext uri="{BB962C8B-B14F-4D97-AF65-F5344CB8AC3E}">
        <p14:creationId xmlns:p14="http://schemas.microsoft.com/office/powerpoint/2010/main" val="1435904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5"/>
            <a:ext cx="9144000" cy="514112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601" y="1419622"/>
            <a:ext cx="3036634" cy="907694"/>
          </a:xfrm>
          <a:prstGeom prst="rect">
            <a:avLst/>
          </a:prstGeom>
        </p:spPr>
      </p:pic>
    </p:spTree>
    <p:extLst>
      <p:ext uri="{BB962C8B-B14F-4D97-AF65-F5344CB8AC3E}">
        <p14:creationId xmlns:p14="http://schemas.microsoft.com/office/powerpoint/2010/main" val="41913935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87624" y="205979"/>
            <a:ext cx="6912768" cy="65702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BCC8EF5-25F5-477F-890C-6CDD7C935DB5}" type="datetimeFigureOut">
              <a:rPr lang="en-GB" smtClean="0"/>
              <a:pPr/>
              <a:t>19/06/2018</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E11AD50-FB27-4FB8-9ADF-B1FD31A364FC}" type="slidenum">
              <a:rPr lang="en-GB" smtClean="0"/>
              <a:pPr/>
              <a:t>‹#›</a:t>
            </a:fld>
            <a:endParaRPr lang="en-GB" dirty="0"/>
          </a:p>
        </p:txBody>
      </p:sp>
    </p:spTree>
    <p:extLst>
      <p:ext uri="{BB962C8B-B14F-4D97-AF65-F5344CB8AC3E}">
        <p14:creationId xmlns:p14="http://schemas.microsoft.com/office/powerpoint/2010/main" val="28123751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224" y="951571"/>
            <a:ext cx="2057400" cy="367240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51571"/>
            <a:ext cx="6019800" cy="364305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BCC8EF5-25F5-477F-890C-6CDD7C935DB5}" type="datetimeFigureOut">
              <a:rPr lang="en-GB" smtClean="0"/>
              <a:pPr/>
              <a:t>19/06/2018</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E11AD50-FB27-4FB8-9ADF-B1FD31A364FC}" type="slidenum">
              <a:rPr lang="en-GB" smtClean="0"/>
              <a:pPr/>
              <a:t>‹#›</a:t>
            </a:fld>
            <a:endParaRPr lang="en-GB" dirty="0"/>
          </a:p>
        </p:txBody>
      </p:sp>
    </p:spTree>
    <p:extLst>
      <p:ext uri="{BB962C8B-B14F-4D97-AF65-F5344CB8AC3E}">
        <p14:creationId xmlns:p14="http://schemas.microsoft.com/office/powerpoint/2010/main" val="13759090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624" y="205978"/>
            <a:ext cx="5040560" cy="529568"/>
          </a:xfrm>
          <a:prstGeom prst="rect">
            <a:avLst/>
          </a:prstGeom>
        </p:spPr>
        <p:txBody>
          <a:bodyPr>
            <a:normAutofit/>
          </a:bodyPr>
          <a:lstStyle>
            <a:lvl1pPr algn="l">
              <a:defRPr sz="32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sz="3600" baseline="0">
                <a:solidFill>
                  <a:schemeClr val="tx1">
                    <a:lumMod val="65000"/>
                    <a:lumOff val="35000"/>
                  </a:schemeClr>
                </a:solidFill>
              </a:defRPr>
            </a:lvl1pPr>
          </a:lstStyle>
          <a:p>
            <a:pPr lvl="0"/>
            <a:r>
              <a:rPr lang="en-US" dirty="0" smtClean="0"/>
              <a:t>to edit Master text </a:t>
            </a:r>
            <a:r>
              <a:rPr lang="en-US" dirty="0" err="1" smtClean="0"/>
              <a:t>stylClick</a:t>
            </a:r>
            <a:r>
              <a:rPr lang="en-US" dirty="0" smtClean="0"/>
              <a:t> </a:t>
            </a:r>
            <a:r>
              <a:rPr lang="en-US" dirty="0" err="1" smtClean="0"/>
              <a:t>es</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BCC8EF5-25F5-477F-890C-6CDD7C935DB5}" type="datetimeFigureOut">
              <a:rPr lang="en-GB" smtClean="0"/>
              <a:pPr/>
              <a:t>19/06/2018</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Tree>
    <p:extLst>
      <p:ext uri="{BB962C8B-B14F-4D97-AF65-F5344CB8AC3E}">
        <p14:creationId xmlns:p14="http://schemas.microsoft.com/office/powerpoint/2010/main" val="1887021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BCC8EF5-25F5-477F-890C-6CDD7C935DB5}" type="datetimeFigureOut">
              <a:rPr lang="en-GB" smtClean="0"/>
              <a:pPr/>
              <a:t>19/06/2018</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Tree>
    <p:extLst>
      <p:ext uri="{BB962C8B-B14F-4D97-AF65-F5344CB8AC3E}">
        <p14:creationId xmlns:p14="http://schemas.microsoft.com/office/powerpoint/2010/main" val="3833255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624" y="205979"/>
            <a:ext cx="6912768" cy="65702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BCC8EF5-25F5-477F-890C-6CDD7C935DB5}" type="datetimeFigureOut">
              <a:rPr lang="en-GB" smtClean="0"/>
              <a:pPr/>
              <a:t>19/06/2018</a:t>
            </a:fld>
            <a:endParaRPr lang="en-GB"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E11AD50-FB27-4FB8-9ADF-B1FD31A364FC}" type="slidenum">
              <a:rPr lang="en-GB" smtClean="0"/>
              <a:pPr/>
              <a:t>‹#›</a:t>
            </a:fld>
            <a:endParaRPr lang="en-GB" dirty="0"/>
          </a:p>
        </p:txBody>
      </p:sp>
    </p:spTree>
    <p:extLst>
      <p:ext uri="{BB962C8B-B14F-4D97-AF65-F5344CB8AC3E}">
        <p14:creationId xmlns:p14="http://schemas.microsoft.com/office/powerpoint/2010/main" val="6039707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32" y="205979"/>
            <a:ext cx="6840760" cy="657020"/>
          </a:xfrm>
          <a:prstGeom prst="rect">
            <a:avLst/>
          </a:prstGeo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BCC8EF5-25F5-477F-890C-6CDD7C935DB5}" type="datetimeFigureOut">
              <a:rPr lang="en-GB" smtClean="0"/>
              <a:pPr/>
              <a:t>19/06/2018</a:t>
            </a:fld>
            <a:endParaRPr lang="en-GB"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3E11AD50-FB27-4FB8-9ADF-B1FD31A364FC}" type="slidenum">
              <a:rPr lang="en-GB" smtClean="0"/>
              <a:pPr/>
              <a:t>‹#›</a:t>
            </a:fld>
            <a:endParaRPr lang="en-GB" dirty="0"/>
          </a:p>
        </p:txBody>
      </p:sp>
    </p:spTree>
    <p:extLst>
      <p:ext uri="{BB962C8B-B14F-4D97-AF65-F5344CB8AC3E}">
        <p14:creationId xmlns:p14="http://schemas.microsoft.com/office/powerpoint/2010/main" val="3312339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643192" cy="65702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BCC8EF5-25F5-477F-890C-6CDD7C935DB5}" type="datetimeFigureOut">
              <a:rPr lang="en-GB" smtClean="0"/>
              <a:pPr/>
              <a:t>19/06/2018</a:t>
            </a:fld>
            <a:endParaRPr lang="en-GB"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3E11AD50-FB27-4FB8-9ADF-B1FD31A364FC}" type="slidenum">
              <a:rPr lang="en-GB" smtClean="0"/>
              <a:pPr/>
              <a:t>‹#›</a:t>
            </a:fld>
            <a:endParaRPr lang="en-GB" dirty="0"/>
          </a:p>
        </p:txBody>
      </p:sp>
    </p:spTree>
    <p:extLst>
      <p:ext uri="{BB962C8B-B14F-4D97-AF65-F5344CB8AC3E}">
        <p14:creationId xmlns:p14="http://schemas.microsoft.com/office/powerpoint/2010/main" val="161458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BCC8EF5-25F5-477F-890C-6CDD7C935DB5}" type="datetimeFigureOut">
              <a:rPr lang="en-GB" smtClean="0"/>
              <a:pPr/>
              <a:t>19/06/2018</a:t>
            </a:fld>
            <a:endParaRPr lang="en-GB"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3E11AD50-FB27-4FB8-9ADF-B1FD31A364FC}" type="slidenum">
              <a:rPr lang="en-GB" smtClean="0"/>
              <a:pPr/>
              <a:t>‹#›</a:t>
            </a:fld>
            <a:endParaRPr lang="en-GB" dirty="0"/>
          </a:p>
        </p:txBody>
      </p:sp>
    </p:spTree>
    <p:extLst>
      <p:ext uri="{BB962C8B-B14F-4D97-AF65-F5344CB8AC3E}">
        <p14:creationId xmlns:p14="http://schemas.microsoft.com/office/powerpoint/2010/main" val="22509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5" y="951570"/>
            <a:ext cx="3008313" cy="556803"/>
          </a:xfrm>
          <a:prstGeom prst="rect">
            <a:avLst/>
          </a:prstGeo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951571"/>
            <a:ext cx="5111750" cy="36430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45637"/>
            <a:ext cx="3008313" cy="3048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BCC8EF5-25F5-477F-890C-6CDD7C935DB5}" type="datetimeFigureOut">
              <a:rPr lang="en-GB" smtClean="0"/>
              <a:pPr/>
              <a:t>19/06/2018</a:t>
            </a:fld>
            <a:endParaRPr lang="en-GB"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E11AD50-FB27-4FB8-9ADF-B1FD31A364FC}" type="slidenum">
              <a:rPr lang="en-GB" smtClean="0"/>
              <a:pPr/>
              <a:t>‹#›</a:t>
            </a:fld>
            <a:endParaRPr lang="en-GB" dirty="0"/>
          </a:p>
        </p:txBody>
      </p:sp>
    </p:spTree>
    <p:extLst>
      <p:ext uri="{BB962C8B-B14F-4D97-AF65-F5344CB8AC3E}">
        <p14:creationId xmlns:p14="http://schemas.microsoft.com/office/powerpoint/2010/main" val="8807041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951570"/>
            <a:ext cx="5486400" cy="25941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BCC8EF5-25F5-477F-890C-6CDD7C935DB5}" type="datetimeFigureOut">
              <a:rPr lang="en-GB" smtClean="0"/>
              <a:pPr/>
              <a:t>19/06/2018</a:t>
            </a:fld>
            <a:endParaRPr lang="en-GB"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E11AD50-FB27-4FB8-9ADF-B1FD31A364FC}" type="slidenum">
              <a:rPr lang="en-GB" smtClean="0"/>
              <a:pPr/>
              <a:t>‹#›</a:t>
            </a:fld>
            <a:endParaRPr lang="en-GB" dirty="0"/>
          </a:p>
        </p:txBody>
      </p:sp>
    </p:spTree>
    <p:extLst>
      <p:ext uri="{BB962C8B-B14F-4D97-AF65-F5344CB8AC3E}">
        <p14:creationId xmlns:p14="http://schemas.microsoft.com/office/powerpoint/2010/main" val="8913562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85"/>
            <a:ext cx="9144000" cy="5141129"/>
          </a:xfrm>
          <a:prstGeom prst="rect">
            <a:avLst/>
          </a:prstGeom>
        </p:spPr>
      </p:pic>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txBox="1">
            <a:spLocks/>
          </p:cNvSpPr>
          <p:nvPr/>
        </p:nvSpPr>
        <p:spPr>
          <a:xfrm>
            <a:off x="475928" y="195487"/>
            <a:ext cx="7772400" cy="54006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000" b="1" kern="1200">
                <a:solidFill>
                  <a:schemeClr val="bg1"/>
                </a:solidFill>
                <a:effectLst>
                  <a:reflection blurRad="6350" stA="10000" endPos="45500" dir="5400000" sy="-100000" algn="bl" rotWithShape="0"/>
                </a:effectLst>
                <a:latin typeface="+mj-lt"/>
                <a:ea typeface="+mj-ea"/>
                <a:cs typeface="+mj-cs"/>
              </a:defRPr>
            </a:lvl1pPr>
          </a:lstStyle>
          <a:p>
            <a:endParaRPr lang="en-GB" sz="3200" b="0" dirty="0">
              <a:latin typeface="+mn-lt"/>
            </a:endParaRPr>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48264" y="4841212"/>
            <a:ext cx="859254" cy="214814"/>
          </a:xfrm>
          <a:prstGeom prst="rect">
            <a:avLst/>
          </a:prstGeom>
        </p:spPr>
      </p:pic>
      <p:sp>
        <p:nvSpPr>
          <p:cNvPr id="8" name="TextBox 7"/>
          <p:cNvSpPr txBox="1"/>
          <p:nvPr userDrawn="1"/>
        </p:nvSpPr>
        <p:spPr>
          <a:xfrm>
            <a:off x="7740352" y="4803998"/>
            <a:ext cx="1368152" cy="307777"/>
          </a:xfrm>
          <a:prstGeom prst="rect">
            <a:avLst/>
          </a:prstGeom>
          <a:noFill/>
        </p:spPr>
        <p:txBody>
          <a:bodyPr wrap="square" rtlCol="0">
            <a:spAutoFit/>
          </a:bodyPr>
          <a:lstStyle/>
          <a:p>
            <a:r>
              <a:rPr lang="en-GB" sz="1400" dirty="0" smtClean="0"/>
              <a:t>www.aiim.org</a:t>
            </a:r>
            <a:endParaRPr lang="en-GB" sz="1400" dirty="0"/>
          </a:p>
        </p:txBody>
      </p:sp>
    </p:spTree>
    <p:extLst>
      <p:ext uri="{BB962C8B-B14F-4D97-AF65-F5344CB8AC3E}">
        <p14:creationId xmlns:p14="http://schemas.microsoft.com/office/powerpoint/2010/main" val="407608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i="0" kern="1200" baseline="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armonizeBook.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hyperlink" Target="http://www.community.aiim.org/wii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67944" y="249492"/>
            <a:ext cx="4750988" cy="3294366"/>
          </a:xfrm>
          <a:prstGeom prst="rect">
            <a:avLst/>
          </a:prstGeom>
        </p:spPr>
        <p:txBody>
          <a:bodyPr>
            <a:noAutofit/>
          </a:bodyPr>
          <a:lstStyle/>
          <a:p>
            <a:r>
              <a:rPr lang="en-US" sz="3600" b="1" i="1" dirty="0" smtClean="0"/>
              <a:t>OVERWHELMED &amp; </a:t>
            </a:r>
            <a:br>
              <a:rPr lang="en-US" sz="3600" b="1" i="1" dirty="0" smtClean="0"/>
            </a:br>
            <a:r>
              <a:rPr lang="en-US" sz="3600" b="1" i="1" dirty="0" smtClean="0"/>
              <a:t>OVER IT! </a:t>
            </a:r>
            <a:r>
              <a:rPr lang="en-US" b="1" i="1" dirty="0"/>
              <a:t/>
            </a:r>
            <a:br>
              <a:rPr lang="en-US" b="1" i="1" dirty="0"/>
            </a:br>
            <a:r>
              <a:rPr lang="en-US" b="1" i="1" dirty="0" smtClean="0"/>
              <a:t/>
            </a:r>
            <a:br>
              <a:rPr lang="en-US" b="1" i="1" dirty="0" smtClean="0"/>
            </a:br>
            <a:r>
              <a:rPr lang="en-US" sz="2800" b="1" i="1" dirty="0" smtClean="0"/>
              <a:t>Transforming Stress &amp; Pressure into Balance &amp; Personal Power</a:t>
            </a:r>
            <a:br>
              <a:rPr lang="en-US" sz="2800" b="1" i="1" dirty="0" smtClean="0"/>
            </a:br>
            <a:r>
              <a:rPr lang="en-US" sz="2800" b="1" i="1" dirty="0" smtClean="0"/>
              <a:t/>
            </a:r>
            <a:br>
              <a:rPr lang="en-US" sz="2800" b="1" i="1" dirty="0" smtClean="0"/>
            </a:br>
            <a:r>
              <a:rPr lang="en-US" sz="2800" b="1" i="1" dirty="0"/>
              <a:t/>
            </a:r>
            <a:br>
              <a:rPr lang="en-US" sz="2800" b="1" i="1" dirty="0"/>
            </a:br>
            <a:r>
              <a:rPr lang="en-US" sz="1800" b="1" i="1" dirty="0" smtClean="0"/>
              <a:t>a feminine leadership session </a:t>
            </a:r>
            <a:br>
              <a:rPr lang="en-US" sz="1800" b="1" i="1" dirty="0" smtClean="0"/>
            </a:br>
            <a:r>
              <a:rPr lang="en-US" sz="1800" b="1" i="1" dirty="0" smtClean="0"/>
              <a:t>with </a:t>
            </a:r>
            <a:r>
              <a:rPr lang="en-US" sz="1800" b="1" i="1" dirty="0" err="1" smtClean="0"/>
              <a:t>christine</a:t>
            </a:r>
            <a:r>
              <a:rPr lang="en-US" sz="1800" b="1" i="1" dirty="0" smtClean="0"/>
              <a:t> </a:t>
            </a:r>
            <a:r>
              <a:rPr lang="en-US" sz="1800" b="1" i="1" dirty="0" err="1" smtClean="0"/>
              <a:t>arylo</a:t>
            </a:r>
            <a:r>
              <a:rPr lang="en-US" sz="1800" b="1" i="1" dirty="0" smtClean="0"/>
              <a:t> for </a:t>
            </a:r>
            <a:r>
              <a:rPr lang="en-US" sz="1800" b="1" i="1" dirty="0" err="1" smtClean="0"/>
              <a:t>aiim</a:t>
            </a:r>
            <a:r>
              <a:rPr lang="en-US" sz="1800" b="1" i="1" dirty="0" smtClean="0"/>
              <a:t> </a:t>
            </a:r>
            <a:endParaRPr lang="en-US" sz="1800" b="1" i="1" dirty="0">
              <a:effectLst>
                <a:outerShdw blurRad="38100" dist="38100" dir="2700000" algn="tl">
                  <a:srgbClr val="000000">
                    <a:alpha val="43137"/>
                  </a:srgbClr>
                </a:outerShdw>
              </a:effectLst>
            </a:endParaRPr>
          </a:p>
        </p:txBody>
      </p:sp>
      <p:pic>
        <p:nvPicPr>
          <p:cNvPr id="7" name="Intr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alphaModFix amt="12000"/>
          </a:blip>
          <a:stretch>
            <a:fillRect/>
          </a:stretch>
        </p:blipFill>
        <p:spPr>
          <a:xfrm flipH="1">
            <a:off x="5334000" y="1200150"/>
            <a:ext cx="254000" cy="190500"/>
          </a:xfrm>
          <a:prstGeom prst="rect">
            <a:avLst/>
          </a:prstGeom>
        </p:spPr>
      </p:pic>
      <p:grpSp>
        <p:nvGrpSpPr>
          <p:cNvPr id="3" name="Group 2"/>
          <p:cNvGrpSpPr/>
          <p:nvPr/>
        </p:nvGrpSpPr>
        <p:grpSpPr>
          <a:xfrm>
            <a:off x="7509170" y="4439920"/>
            <a:ext cx="1455318" cy="656738"/>
            <a:chOff x="6480212" y="5487020"/>
            <a:chExt cx="2375796" cy="1251364"/>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5440" y="5487020"/>
              <a:ext cx="1945340" cy="758352"/>
            </a:xfrm>
            <a:prstGeom prst="rect">
              <a:avLst/>
            </a:prstGeom>
          </p:spPr>
        </p:pic>
        <p:sp>
          <p:nvSpPr>
            <p:cNvPr id="9" name="TextBox 8"/>
            <p:cNvSpPr txBox="1"/>
            <p:nvPr/>
          </p:nvSpPr>
          <p:spPr>
            <a:xfrm>
              <a:off x="6480212" y="6093295"/>
              <a:ext cx="2375796" cy="645089"/>
            </a:xfrm>
            <a:prstGeom prst="rect">
              <a:avLst/>
            </a:prstGeom>
            <a:noFill/>
          </p:spPr>
          <p:txBody>
            <a:bodyPr wrap="square" rtlCol="0">
              <a:spAutoFit/>
            </a:bodyPr>
            <a:lstStyle/>
            <a:p>
              <a:pPr algn="ctr"/>
              <a:r>
                <a:rPr lang="en-GB" sz="1600" dirty="0" smtClean="0">
                  <a:solidFill>
                    <a:schemeClr val="bg1"/>
                  </a:solidFill>
                  <a:latin typeface="Calibri" pitchFamily="34" charset="0"/>
                  <a:cs typeface="Calibri" pitchFamily="34" charset="0"/>
                </a:rPr>
                <a:t>www.aiim.org</a:t>
              </a:r>
              <a:endParaRPr lang="en-GB" sz="1600" dirty="0">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959685684"/>
      </p:ext>
    </p:extLst>
  </p:cSld>
  <p:clrMapOvr>
    <a:masterClrMapping/>
  </p:clrMapOvr>
  <mc:AlternateContent xmlns:mc="http://schemas.openxmlformats.org/markup-compatibility/2006" xmlns:p14="http://schemas.microsoft.com/office/powerpoint/2010/main">
    <mc:Choice Requires="p14">
      <p:transition spd="slow" p14:dur="1600" advClick="0" advTm="70">
        <p14:prism isInverted="1"/>
      </p:transition>
    </mc:Choice>
    <mc:Fallback xmlns="">
      <p:transition xmlns:p14="http://schemas.microsoft.com/office/powerpoint/2010/main" spd="slow" advClick="0" advTm="7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3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28850" y="0"/>
            <a:ext cx="9172849"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pic>
        <p:nvPicPr>
          <p:cNvPr id="6" name="Picture 5" descr="Harmony Wheel fina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5364088" cy="5116967"/>
          </a:xfrm>
          <a:prstGeom prst="rect">
            <a:avLst/>
          </a:prstGeom>
        </p:spPr>
      </p:pic>
      <p:sp>
        <p:nvSpPr>
          <p:cNvPr id="7" name="TextBox 6"/>
          <p:cNvSpPr txBox="1"/>
          <p:nvPr/>
        </p:nvSpPr>
        <p:spPr>
          <a:xfrm>
            <a:off x="5220072" y="638937"/>
            <a:ext cx="3693388" cy="4524316"/>
          </a:xfrm>
          <a:prstGeom prst="rect">
            <a:avLst/>
          </a:prstGeom>
          <a:noFill/>
        </p:spPr>
        <p:txBody>
          <a:bodyPr wrap="square" rtlCol="0">
            <a:spAutoFit/>
          </a:bodyPr>
          <a:lstStyle/>
          <a:p>
            <a:pPr algn="ctr"/>
            <a:r>
              <a:rPr lang="en-US" b="1" dirty="0" smtClean="0">
                <a:solidFill>
                  <a:srgbClr val="1F8FA9"/>
                </a:solidFill>
              </a:rPr>
              <a:t>8 Realms of a Dynamic Life </a:t>
            </a:r>
          </a:p>
          <a:p>
            <a:pPr algn="ctr"/>
            <a:endParaRPr lang="en-US" b="1" dirty="0">
              <a:solidFill>
                <a:srgbClr val="1F8FA9"/>
              </a:solidFill>
            </a:endParaRPr>
          </a:p>
          <a:p>
            <a:pPr algn="ctr"/>
            <a:r>
              <a:rPr lang="en-US" b="1" dirty="0" smtClean="0">
                <a:solidFill>
                  <a:srgbClr val="1F8FA9"/>
                </a:solidFill>
              </a:rPr>
              <a:t>Stand (not juggle) in the Center –</a:t>
            </a:r>
          </a:p>
          <a:p>
            <a:pPr algn="ctr"/>
            <a:r>
              <a:rPr lang="en-US" b="1" dirty="0" smtClean="0">
                <a:solidFill>
                  <a:srgbClr val="1F8FA9"/>
                </a:solidFill>
              </a:rPr>
              <a:t> powerful, graceful, centered in Self</a:t>
            </a:r>
          </a:p>
          <a:p>
            <a:pPr algn="ctr"/>
            <a:endParaRPr lang="en-US" b="1" dirty="0" smtClean="0">
              <a:solidFill>
                <a:srgbClr val="1F8FA9"/>
              </a:solidFill>
            </a:endParaRPr>
          </a:p>
          <a:p>
            <a:pPr algn="ctr"/>
            <a:r>
              <a:rPr lang="en-US" b="1" dirty="0" smtClean="0">
                <a:solidFill>
                  <a:srgbClr val="1F8FA9"/>
                </a:solidFill>
              </a:rPr>
              <a:t>Connected </a:t>
            </a:r>
            <a:r>
              <a:rPr lang="en-US" b="1" dirty="0">
                <a:solidFill>
                  <a:srgbClr val="1F8FA9"/>
                </a:solidFill>
              </a:rPr>
              <a:t>To All not Carrying It All.</a:t>
            </a:r>
            <a:r>
              <a:rPr lang="en-US" dirty="0">
                <a:solidFill>
                  <a:srgbClr val="1F8FA9"/>
                </a:solidFill>
              </a:rPr>
              <a:t> </a:t>
            </a:r>
            <a:endParaRPr lang="en-US" dirty="0" smtClean="0">
              <a:solidFill>
                <a:srgbClr val="1F8FA9"/>
              </a:solidFill>
            </a:endParaRPr>
          </a:p>
          <a:p>
            <a:pPr algn="ctr"/>
            <a:endParaRPr lang="en-US" dirty="0" smtClean="0">
              <a:solidFill>
                <a:srgbClr val="1F8FA9"/>
              </a:solidFill>
            </a:endParaRPr>
          </a:p>
          <a:p>
            <a:pPr algn="ctr"/>
            <a:r>
              <a:rPr lang="en-US" b="1" dirty="0">
                <a:solidFill>
                  <a:srgbClr val="1F8FA9"/>
                </a:solidFill>
              </a:rPr>
              <a:t>Focused not </a:t>
            </a:r>
            <a:r>
              <a:rPr lang="en-US" b="1" dirty="0" smtClean="0">
                <a:solidFill>
                  <a:srgbClr val="1F8FA9"/>
                </a:solidFill>
              </a:rPr>
              <a:t>Fragmented</a:t>
            </a:r>
            <a:r>
              <a:rPr lang="en-US" b="1" dirty="0">
                <a:solidFill>
                  <a:srgbClr val="1F8FA9"/>
                </a:solidFill>
              </a:rPr>
              <a:t>.</a:t>
            </a:r>
            <a:r>
              <a:rPr lang="en-US" dirty="0">
                <a:solidFill>
                  <a:srgbClr val="1F8FA9"/>
                </a:solidFill>
              </a:rPr>
              <a:t> </a:t>
            </a:r>
            <a:endParaRPr lang="en-US" dirty="0" smtClean="0">
              <a:solidFill>
                <a:srgbClr val="1F8FA9"/>
              </a:solidFill>
            </a:endParaRPr>
          </a:p>
          <a:p>
            <a:pPr algn="ctr"/>
            <a:r>
              <a:rPr lang="en-US" b="1" dirty="0" smtClean="0">
                <a:solidFill>
                  <a:srgbClr val="1F8FA9"/>
                </a:solidFill>
              </a:rPr>
              <a:t/>
            </a:r>
            <a:br>
              <a:rPr lang="en-US" b="1" dirty="0" smtClean="0">
                <a:solidFill>
                  <a:srgbClr val="1F8FA9"/>
                </a:solidFill>
              </a:rPr>
            </a:br>
            <a:r>
              <a:rPr lang="en-US" b="1" dirty="0" smtClean="0">
                <a:solidFill>
                  <a:srgbClr val="1F8FA9"/>
                </a:solidFill>
              </a:rPr>
              <a:t>Fluid </a:t>
            </a:r>
            <a:r>
              <a:rPr lang="en-US" b="1" dirty="0">
                <a:solidFill>
                  <a:srgbClr val="1F8FA9"/>
                </a:solidFill>
              </a:rPr>
              <a:t>not F</a:t>
            </a:r>
            <a:r>
              <a:rPr lang="en-US" b="1" dirty="0" smtClean="0">
                <a:solidFill>
                  <a:srgbClr val="1F8FA9"/>
                </a:solidFill>
              </a:rPr>
              <a:t>renzied. </a:t>
            </a:r>
          </a:p>
          <a:p>
            <a:pPr algn="ctr"/>
            <a:endParaRPr lang="en-US" b="1" dirty="0" smtClean="0">
              <a:solidFill>
                <a:srgbClr val="1F8FA9"/>
              </a:solidFill>
            </a:endParaRPr>
          </a:p>
          <a:p>
            <a:pPr algn="ctr"/>
            <a:r>
              <a:rPr lang="en-US" b="1" dirty="0" smtClean="0">
                <a:solidFill>
                  <a:srgbClr val="1F8FA9"/>
                </a:solidFill>
              </a:rPr>
              <a:t>Flowing in Harmonious Rhythm – Intensity + Sustainability + Resting</a:t>
            </a:r>
          </a:p>
          <a:p>
            <a:pPr algn="ctr"/>
            <a:endParaRPr lang="en-US" dirty="0" smtClean="0">
              <a:solidFill>
                <a:srgbClr val="1F8FA9"/>
              </a:solidFill>
            </a:endParaRPr>
          </a:p>
          <a:p>
            <a:pPr algn="ctr"/>
            <a:endParaRPr lang="en-US" dirty="0">
              <a:solidFill>
                <a:srgbClr val="1F8FA9"/>
              </a:solidFill>
            </a:endParaRPr>
          </a:p>
          <a:p>
            <a:pPr algn="ctr"/>
            <a:endParaRPr lang="en-US" dirty="0">
              <a:solidFill>
                <a:srgbClr val="1F8FA9"/>
              </a:solidFill>
            </a:endParaRPr>
          </a:p>
        </p:txBody>
      </p:sp>
    </p:spTree>
    <p:extLst>
      <p:ext uri="{BB962C8B-B14F-4D97-AF65-F5344CB8AC3E}">
        <p14:creationId xmlns:p14="http://schemas.microsoft.com/office/powerpoint/2010/main" val="983916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28850" y="0"/>
            <a:ext cx="9172849"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pic>
        <p:nvPicPr>
          <p:cNvPr id="6" name="Picture 5" descr="Harmony Wheel fina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5364088" cy="5116967"/>
          </a:xfrm>
          <a:prstGeom prst="rect">
            <a:avLst/>
          </a:prstGeom>
        </p:spPr>
      </p:pic>
      <p:sp>
        <p:nvSpPr>
          <p:cNvPr id="7" name="TextBox 6"/>
          <p:cNvSpPr txBox="1"/>
          <p:nvPr/>
        </p:nvSpPr>
        <p:spPr>
          <a:xfrm>
            <a:off x="5220072" y="1203598"/>
            <a:ext cx="3693388" cy="3693319"/>
          </a:xfrm>
          <a:prstGeom prst="rect">
            <a:avLst/>
          </a:prstGeom>
          <a:noFill/>
        </p:spPr>
        <p:txBody>
          <a:bodyPr wrap="square" rtlCol="0">
            <a:spAutoFit/>
          </a:bodyPr>
          <a:lstStyle/>
          <a:p>
            <a:pPr algn="ctr"/>
            <a:r>
              <a:rPr lang="en-US" b="1" dirty="0" smtClean="0">
                <a:solidFill>
                  <a:srgbClr val="1F8FA9"/>
                </a:solidFill>
              </a:rPr>
              <a:t>What is in Harmony?</a:t>
            </a:r>
          </a:p>
          <a:p>
            <a:pPr algn="ctr"/>
            <a:endParaRPr lang="en-US" b="1" dirty="0">
              <a:solidFill>
                <a:srgbClr val="1F8FA9"/>
              </a:solidFill>
            </a:endParaRPr>
          </a:p>
          <a:p>
            <a:pPr algn="ctr"/>
            <a:r>
              <a:rPr lang="en-US" b="1" dirty="0" smtClean="0">
                <a:solidFill>
                  <a:srgbClr val="1F8FA9"/>
                </a:solidFill>
              </a:rPr>
              <a:t>What is Out of Harmony?</a:t>
            </a:r>
          </a:p>
          <a:p>
            <a:pPr algn="ctr"/>
            <a:endParaRPr lang="en-US" b="1" dirty="0">
              <a:solidFill>
                <a:srgbClr val="1F8FA9"/>
              </a:solidFill>
            </a:endParaRPr>
          </a:p>
          <a:p>
            <a:pPr algn="ctr"/>
            <a:r>
              <a:rPr lang="en-US" b="1" dirty="0" smtClean="0">
                <a:solidFill>
                  <a:srgbClr val="1F8FA9"/>
                </a:solidFill>
              </a:rPr>
              <a:t>What is Calling </a:t>
            </a:r>
          </a:p>
          <a:p>
            <a:pPr algn="ctr"/>
            <a:r>
              <a:rPr lang="en-US" b="1" dirty="0" smtClean="0">
                <a:solidFill>
                  <a:srgbClr val="1F8FA9"/>
                </a:solidFill>
              </a:rPr>
              <a:t>for My Attention now?</a:t>
            </a:r>
          </a:p>
          <a:p>
            <a:pPr algn="ctr"/>
            <a:endParaRPr lang="en-US" b="1" dirty="0">
              <a:solidFill>
                <a:srgbClr val="1F8FA9"/>
              </a:solidFill>
            </a:endParaRPr>
          </a:p>
          <a:p>
            <a:pPr algn="ctr"/>
            <a:r>
              <a:rPr lang="en-US" b="1" dirty="0" smtClean="0">
                <a:solidFill>
                  <a:srgbClr val="1F8FA9"/>
                </a:solidFill>
              </a:rPr>
              <a:t>What Could Go </a:t>
            </a:r>
          </a:p>
          <a:p>
            <a:pPr algn="ctr"/>
            <a:r>
              <a:rPr lang="en-US" b="1" dirty="0" smtClean="0">
                <a:solidFill>
                  <a:srgbClr val="1F8FA9"/>
                </a:solidFill>
              </a:rPr>
              <a:t>onto Maintenance Mode </a:t>
            </a:r>
          </a:p>
          <a:p>
            <a:pPr algn="ctr"/>
            <a:r>
              <a:rPr lang="en-US" b="1" dirty="0" smtClean="0">
                <a:solidFill>
                  <a:srgbClr val="1F8FA9"/>
                </a:solidFill>
              </a:rPr>
              <a:t>for a month? </a:t>
            </a:r>
          </a:p>
          <a:p>
            <a:pPr algn="ctr"/>
            <a:endParaRPr lang="en-US" dirty="0" smtClean="0">
              <a:solidFill>
                <a:srgbClr val="1F8FA9"/>
              </a:solidFill>
            </a:endParaRPr>
          </a:p>
          <a:p>
            <a:pPr algn="ctr"/>
            <a:endParaRPr lang="en-US" dirty="0">
              <a:solidFill>
                <a:srgbClr val="1F8FA9"/>
              </a:solidFill>
            </a:endParaRPr>
          </a:p>
          <a:p>
            <a:pPr algn="ctr"/>
            <a:endParaRPr lang="en-US" dirty="0">
              <a:solidFill>
                <a:srgbClr val="1F8FA9"/>
              </a:solidFill>
            </a:endParaRPr>
          </a:p>
        </p:txBody>
      </p:sp>
    </p:spTree>
    <p:extLst>
      <p:ext uri="{BB962C8B-B14F-4D97-AF65-F5344CB8AC3E}">
        <p14:creationId xmlns:p14="http://schemas.microsoft.com/office/powerpoint/2010/main" val="3756673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036" y="-1"/>
            <a:ext cx="4212996" cy="5143500"/>
          </a:xfrm>
          <a:prstGeom prst="rect">
            <a:avLst/>
          </a:prstGeom>
          <a:solidFill>
            <a:srgbClr val="D128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sp>
        <p:nvSpPr>
          <p:cNvPr id="5" name="Content Placeholder 5"/>
          <p:cNvSpPr>
            <a:spLocks noGrp="1"/>
          </p:cNvSpPr>
          <p:nvPr>
            <p:ph idx="1"/>
          </p:nvPr>
        </p:nvSpPr>
        <p:spPr>
          <a:xfrm>
            <a:off x="694751" y="450566"/>
            <a:ext cx="2653113" cy="4065399"/>
          </a:xfrm>
        </p:spPr>
        <p:txBody>
          <a:bodyPr>
            <a:normAutofit fontScale="55000" lnSpcReduction="20000"/>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6600" dirty="0" smtClean="0">
                <a:solidFill>
                  <a:schemeClr val="bg1"/>
                </a:solidFill>
              </a:rPr>
              <a:t>YOU HAVE THE POWER </a:t>
            </a:r>
          </a:p>
          <a:p>
            <a:pPr marL="0" marR="0" lvl="0" indent="0" algn="ctr" defTabSz="914400" eaLnBrk="1" fontAlgn="auto" latinLnBrk="0" hangingPunct="1">
              <a:lnSpc>
                <a:spcPct val="150000"/>
              </a:lnSpc>
              <a:spcBef>
                <a:spcPts val="0"/>
              </a:spcBef>
              <a:spcAft>
                <a:spcPts val="0"/>
              </a:spcAft>
              <a:buClrTx/>
              <a:buSzTx/>
              <a:buFontTx/>
              <a:buNone/>
              <a:tabLst/>
              <a:defRPr/>
            </a:pPr>
            <a:r>
              <a:rPr lang="en-US" sz="6600" dirty="0" smtClean="0">
                <a:solidFill>
                  <a:schemeClr val="bg1"/>
                </a:solidFill>
              </a:rPr>
              <a:t>to make shift happen</a:t>
            </a:r>
          </a:p>
          <a:p>
            <a:pPr marL="0" marR="0" lvl="0" indent="0" algn="ctr" defTabSz="914400" eaLnBrk="1" fontAlgn="auto" latinLnBrk="0" hangingPunct="1">
              <a:lnSpc>
                <a:spcPct val="150000"/>
              </a:lnSpc>
              <a:spcBef>
                <a:spcPts val="0"/>
              </a:spcBef>
              <a:spcAft>
                <a:spcPts val="0"/>
              </a:spcAft>
              <a:buClrTx/>
              <a:buSzTx/>
              <a:buFontTx/>
              <a:buNone/>
              <a:tabLst/>
              <a:defRPr/>
            </a:pPr>
            <a:endParaRPr lang="en-US" sz="6600" dirty="0">
              <a:solidFill>
                <a:schemeClr val="bg1"/>
              </a:solidFill>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6600" dirty="0" smtClean="0">
              <a:solidFill>
                <a:schemeClr val="bg1"/>
              </a:solidFill>
            </a:endParaRPr>
          </a:p>
        </p:txBody>
      </p:sp>
      <p:sp>
        <p:nvSpPr>
          <p:cNvPr id="6" name="Rectangle 5"/>
          <p:cNvSpPr/>
          <p:nvPr/>
        </p:nvSpPr>
        <p:spPr>
          <a:xfrm>
            <a:off x="4139952" y="-16192"/>
            <a:ext cx="5004048" cy="5159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sp>
        <p:nvSpPr>
          <p:cNvPr id="8" name="TextBox 7"/>
          <p:cNvSpPr txBox="1"/>
          <p:nvPr/>
        </p:nvSpPr>
        <p:spPr>
          <a:xfrm>
            <a:off x="4154468" y="2859782"/>
            <a:ext cx="4989532" cy="1323439"/>
          </a:xfrm>
          <a:prstGeom prst="rect">
            <a:avLst/>
          </a:prstGeom>
          <a:noFill/>
        </p:spPr>
        <p:txBody>
          <a:bodyPr wrap="square" rtlCol="0">
            <a:spAutoFit/>
          </a:bodyPr>
          <a:lstStyle/>
          <a:p>
            <a:pPr algn="ctr"/>
            <a:r>
              <a:rPr lang="en-US" sz="2000" dirty="0" smtClean="0">
                <a:solidFill>
                  <a:srgbClr val="1F8FA9"/>
                </a:solidFill>
              </a:rPr>
              <a:t>Get Your Giving &amp; Receiving into Harmony. Stop Bankrupting &amp; Overextending Yourself. Get Real About</a:t>
            </a:r>
            <a:r>
              <a:rPr lang="en-US" sz="2000" dirty="0">
                <a:solidFill>
                  <a:srgbClr val="1F8FA9"/>
                </a:solidFill>
              </a:rPr>
              <a:t> </a:t>
            </a:r>
            <a:r>
              <a:rPr lang="en-US" sz="2000" dirty="0" smtClean="0">
                <a:solidFill>
                  <a:srgbClr val="1F8FA9"/>
                </a:solidFill>
              </a:rPr>
              <a:t>Why You Sacrifice Yourself. </a:t>
            </a:r>
            <a:br>
              <a:rPr lang="en-US" sz="2000" dirty="0" smtClean="0">
                <a:solidFill>
                  <a:srgbClr val="1F8FA9"/>
                </a:solidFill>
              </a:rPr>
            </a:br>
            <a:endParaRPr lang="en-US" sz="2000" dirty="0">
              <a:solidFill>
                <a:srgbClr val="1F8FA9"/>
              </a:solidFill>
            </a:endParaRPr>
          </a:p>
        </p:txBody>
      </p:sp>
      <p:sp>
        <p:nvSpPr>
          <p:cNvPr id="3" name="TextBox 2"/>
          <p:cNvSpPr txBox="1"/>
          <p:nvPr/>
        </p:nvSpPr>
        <p:spPr>
          <a:xfrm>
            <a:off x="755576" y="3795886"/>
            <a:ext cx="3096344" cy="861774"/>
          </a:xfrm>
          <a:prstGeom prst="rect">
            <a:avLst/>
          </a:prstGeom>
          <a:noFill/>
        </p:spPr>
        <p:txBody>
          <a:bodyPr wrap="square" rtlCol="0">
            <a:spAutoFit/>
          </a:bodyPr>
          <a:lstStyle/>
          <a:p>
            <a:pPr lvl="0"/>
            <a:r>
              <a:rPr lang="en-US" sz="3200" dirty="0">
                <a:solidFill>
                  <a:schemeClr val="bg1"/>
                </a:solidFill>
              </a:rPr>
              <a:t>Super Power </a:t>
            </a:r>
            <a:r>
              <a:rPr lang="en-US" sz="3200" dirty="0" smtClean="0">
                <a:solidFill>
                  <a:schemeClr val="bg1"/>
                </a:solidFill>
              </a:rPr>
              <a:t>#2</a:t>
            </a:r>
            <a:endParaRPr lang="en-US" sz="3200" dirty="0">
              <a:solidFill>
                <a:schemeClr val="bg1"/>
              </a:solidFill>
            </a:endParaRPr>
          </a:p>
          <a:p>
            <a:endParaRPr lang="en-US" dirty="0"/>
          </a:p>
        </p:txBody>
      </p:sp>
      <p:sp>
        <p:nvSpPr>
          <p:cNvPr id="10" name="Right Arrow 9"/>
          <p:cNvSpPr/>
          <p:nvPr/>
        </p:nvSpPr>
        <p:spPr>
          <a:xfrm>
            <a:off x="6655106" y="4486504"/>
            <a:ext cx="2488894" cy="605526"/>
          </a:xfrm>
          <a:prstGeom prst="rightArrow">
            <a:avLst/>
          </a:prstGeom>
          <a:solidFill>
            <a:srgbClr val="D1287A"/>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Give Receive scales - NEW fina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0"/>
            <a:ext cx="3908076" cy="2931790"/>
          </a:xfrm>
          <a:prstGeom prst="rect">
            <a:avLst/>
          </a:prstGeom>
        </p:spPr>
      </p:pic>
    </p:spTree>
    <p:extLst>
      <p:ext uri="{BB962C8B-B14F-4D97-AF65-F5344CB8AC3E}">
        <p14:creationId xmlns:p14="http://schemas.microsoft.com/office/powerpoint/2010/main" val="2468720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23478"/>
            <a:ext cx="5040560" cy="529568"/>
          </a:xfrm>
        </p:spPr>
        <p:txBody>
          <a:bodyPr>
            <a:noAutofit/>
          </a:bodyPr>
          <a:lstStyle/>
          <a:p>
            <a:r>
              <a:rPr lang="en-US" b="1" dirty="0" smtClean="0"/>
              <a:t>The 9 OVERS </a:t>
            </a:r>
            <a:endParaRPr lang="en-US" b="1" dirty="0"/>
          </a:p>
        </p:txBody>
      </p:sp>
      <p:sp>
        <p:nvSpPr>
          <p:cNvPr id="8" name="TextBox 7"/>
          <p:cNvSpPr txBox="1"/>
          <p:nvPr/>
        </p:nvSpPr>
        <p:spPr>
          <a:xfrm>
            <a:off x="611560" y="915566"/>
            <a:ext cx="8064896" cy="1015663"/>
          </a:xfrm>
          <a:prstGeom prst="rect">
            <a:avLst/>
          </a:prstGeom>
          <a:noFill/>
        </p:spPr>
        <p:txBody>
          <a:bodyPr wrap="square" rtlCol="0">
            <a:spAutoFit/>
          </a:bodyPr>
          <a:lstStyle/>
          <a:p>
            <a:pPr algn="ctr"/>
            <a:r>
              <a:rPr lang="en-US" sz="2000" dirty="0" smtClean="0">
                <a:solidFill>
                  <a:srgbClr val="D1287A"/>
                </a:solidFill>
              </a:rPr>
              <a:t>What </a:t>
            </a:r>
            <a:r>
              <a:rPr lang="en-US" sz="2000" dirty="0" err="1" smtClean="0">
                <a:solidFill>
                  <a:srgbClr val="D1287A"/>
                </a:solidFill>
              </a:rPr>
              <a:t>OVERwhelm</a:t>
            </a:r>
            <a:r>
              <a:rPr lang="en-US" sz="2000" dirty="0" smtClean="0">
                <a:solidFill>
                  <a:srgbClr val="D1287A"/>
                </a:solidFill>
              </a:rPr>
              <a:t> program is running </a:t>
            </a:r>
          </a:p>
          <a:p>
            <a:pPr algn="ctr"/>
            <a:r>
              <a:rPr lang="en-US" sz="2000" dirty="0" smtClean="0">
                <a:solidFill>
                  <a:srgbClr val="D1287A"/>
                </a:solidFill>
              </a:rPr>
              <a:t>your internal operating system</a:t>
            </a:r>
            <a:r>
              <a:rPr lang="is-IS" sz="2000" dirty="0" smtClean="0">
                <a:solidFill>
                  <a:srgbClr val="D1287A"/>
                </a:solidFill>
              </a:rPr>
              <a:t>…driving you to over give, under receive, and bankrupt your life force &amp; resources and burnout</a:t>
            </a:r>
            <a:r>
              <a:rPr lang="en-US" sz="2000" dirty="0" smtClean="0">
                <a:solidFill>
                  <a:srgbClr val="D1287A"/>
                </a:solidFill>
              </a:rPr>
              <a:t>? </a:t>
            </a:r>
            <a:endParaRPr lang="en-US" sz="2000" dirty="0">
              <a:solidFill>
                <a:srgbClr val="D1287A"/>
              </a:solidFill>
            </a:endParaRPr>
          </a:p>
        </p:txBody>
      </p:sp>
      <p:sp>
        <p:nvSpPr>
          <p:cNvPr id="11" name="TextBox 10"/>
          <p:cNvSpPr txBox="1"/>
          <p:nvPr/>
        </p:nvSpPr>
        <p:spPr>
          <a:xfrm>
            <a:off x="395536" y="2355726"/>
            <a:ext cx="2592288" cy="1631216"/>
          </a:xfrm>
          <a:prstGeom prst="rect">
            <a:avLst/>
          </a:prstGeom>
          <a:noFill/>
        </p:spPr>
        <p:txBody>
          <a:bodyPr wrap="square" rtlCol="0">
            <a:spAutoFit/>
          </a:bodyPr>
          <a:lstStyle/>
          <a:p>
            <a:r>
              <a:rPr lang="en-US" sz="2000" b="1" dirty="0" smtClean="0">
                <a:solidFill>
                  <a:srgbClr val="20969C"/>
                </a:solidFill>
              </a:rPr>
              <a:t>1. Over</a:t>
            </a:r>
            <a:r>
              <a:rPr lang="en-US" sz="2000" b="1" dirty="0">
                <a:solidFill>
                  <a:srgbClr val="20969C"/>
                </a:solidFill>
              </a:rPr>
              <a:t>-</a:t>
            </a:r>
            <a:r>
              <a:rPr lang="en-US" sz="2000" b="1" dirty="0" smtClean="0">
                <a:solidFill>
                  <a:srgbClr val="20969C"/>
                </a:solidFill>
              </a:rPr>
              <a:t>caring</a:t>
            </a:r>
          </a:p>
          <a:p>
            <a:endParaRPr lang="en-US" sz="2000" b="1" dirty="0">
              <a:solidFill>
                <a:srgbClr val="20969C"/>
              </a:solidFill>
            </a:endParaRPr>
          </a:p>
          <a:p>
            <a:r>
              <a:rPr lang="en-US" sz="2000" b="1" dirty="0" smtClean="0">
                <a:solidFill>
                  <a:srgbClr val="20969C"/>
                </a:solidFill>
              </a:rPr>
              <a:t>2. Over-compensating</a:t>
            </a:r>
          </a:p>
          <a:p>
            <a:endParaRPr lang="en-US" sz="2000" b="1" dirty="0">
              <a:solidFill>
                <a:srgbClr val="20969C"/>
              </a:solidFill>
            </a:endParaRPr>
          </a:p>
          <a:p>
            <a:r>
              <a:rPr lang="en-US" sz="2000" b="1" dirty="0" smtClean="0">
                <a:solidFill>
                  <a:srgbClr val="20969C"/>
                </a:solidFill>
              </a:rPr>
              <a:t>3. Over-controlling</a:t>
            </a:r>
            <a:endParaRPr lang="en-US" sz="2000" b="1" dirty="0">
              <a:solidFill>
                <a:srgbClr val="20969C"/>
              </a:solidFill>
            </a:endParaRPr>
          </a:p>
        </p:txBody>
      </p:sp>
      <p:sp>
        <p:nvSpPr>
          <p:cNvPr id="15" name="TextBox 14"/>
          <p:cNvSpPr txBox="1"/>
          <p:nvPr/>
        </p:nvSpPr>
        <p:spPr>
          <a:xfrm>
            <a:off x="3203848" y="2355726"/>
            <a:ext cx="2592288" cy="1631216"/>
          </a:xfrm>
          <a:prstGeom prst="rect">
            <a:avLst/>
          </a:prstGeom>
          <a:noFill/>
        </p:spPr>
        <p:txBody>
          <a:bodyPr wrap="square" rtlCol="0">
            <a:spAutoFit/>
          </a:bodyPr>
          <a:lstStyle/>
          <a:p>
            <a:r>
              <a:rPr lang="en-US" sz="2000" b="1" dirty="0">
                <a:solidFill>
                  <a:srgbClr val="20969C"/>
                </a:solidFill>
              </a:rPr>
              <a:t>4</a:t>
            </a:r>
            <a:r>
              <a:rPr lang="en-US" sz="2000" b="1" dirty="0" smtClean="0">
                <a:solidFill>
                  <a:srgbClr val="20969C"/>
                </a:solidFill>
              </a:rPr>
              <a:t>. Over-doing </a:t>
            </a:r>
          </a:p>
          <a:p>
            <a:endParaRPr lang="en-US" sz="2000" b="1" dirty="0">
              <a:solidFill>
                <a:srgbClr val="20969C"/>
              </a:solidFill>
            </a:endParaRPr>
          </a:p>
          <a:p>
            <a:r>
              <a:rPr lang="en-US" sz="2000" b="1" dirty="0">
                <a:solidFill>
                  <a:srgbClr val="20969C"/>
                </a:solidFill>
              </a:rPr>
              <a:t>5</a:t>
            </a:r>
            <a:r>
              <a:rPr lang="en-US" sz="2000" b="1" dirty="0" smtClean="0">
                <a:solidFill>
                  <a:srgbClr val="20969C"/>
                </a:solidFill>
              </a:rPr>
              <a:t>. Over-giving</a:t>
            </a:r>
          </a:p>
          <a:p>
            <a:endParaRPr lang="en-US" sz="2000" b="1" dirty="0">
              <a:solidFill>
                <a:srgbClr val="20969C"/>
              </a:solidFill>
            </a:endParaRPr>
          </a:p>
          <a:p>
            <a:r>
              <a:rPr lang="en-US" sz="2000" b="1" dirty="0" smtClean="0">
                <a:solidFill>
                  <a:srgbClr val="20969C"/>
                </a:solidFill>
              </a:rPr>
              <a:t>6. Over-working</a:t>
            </a:r>
            <a:endParaRPr lang="en-US" sz="2000" b="1" dirty="0">
              <a:solidFill>
                <a:srgbClr val="20969C"/>
              </a:solidFill>
            </a:endParaRPr>
          </a:p>
        </p:txBody>
      </p:sp>
      <p:sp>
        <p:nvSpPr>
          <p:cNvPr id="17" name="TextBox 16"/>
          <p:cNvSpPr txBox="1"/>
          <p:nvPr/>
        </p:nvSpPr>
        <p:spPr>
          <a:xfrm>
            <a:off x="5724128" y="2283718"/>
            <a:ext cx="3312368" cy="1631216"/>
          </a:xfrm>
          <a:prstGeom prst="rect">
            <a:avLst/>
          </a:prstGeom>
          <a:noFill/>
        </p:spPr>
        <p:txBody>
          <a:bodyPr wrap="square" rtlCol="0">
            <a:spAutoFit/>
          </a:bodyPr>
          <a:lstStyle/>
          <a:p>
            <a:r>
              <a:rPr lang="en-US" sz="2000" b="1" dirty="0" smtClean="0">
                <a:solidFill>
                  <a:srgbClr val="20969C"/>
                </a:solidFill>
              </a:rPr>
              <a:t>7. Over-focusing (on future)</a:t>
            </a:r>
          </a:p>
          <a:p>
            <a:endParaRPr lang="en-US" sz="2000" b="1" dirty="0">
              <a:solidFill>
                <a:srgbClr val="20969C"/>
              </a:solidFill>
            </a:endParaRPr>
          </a:p>
          <a:p>
            <a:r>
              <a:rPr lang="en-US" sz="2000" b="1" dirty="0" smtClean="0">
                <a:solidFill>
                  <a:srgbClr val="20969C"/>
                </a:solidFill>
              </a:rPr>
              <a:t>8. Over-protecting (yourself)</a:t>
            </a:r>
          </a:p>
          <a:p>
            <a:endParaRPr lang="en-US" sz="2000" b="1" dirty="0">
              <a:solidFill>
                <a:srgbClr val="20969C"/>
              </a:solidFill>
            </a:endParaRPr>
          </a:p>
          <a:p>
            <a:r>
              <a:rPr lang="en-US" sz="2000" b="1" dirty="0">
                <a:solidFill>
                  <a:srgbClr val="20969C"/>
                </a:solidFill>
              </a:rPr>
              <a:t>9</a:t>
            </a:r>
            <a:r>
              <a:rPr lang="en-US" sz="2000" b="1" dirty="0" smtClean="0">
                <a:solidFill>
                  <a:srgbClr val="20969C"/>
                </a:solidFill>
              </a:rPr>
              <a:t>. Over-promising</a:t>
            </a:r>
            <a:endParaRPr lang="en-US" sz="2000" b="1" dirty="0">
              <a:solidFill>
                <a:srgbClr val="20969C"/>
              </a:solidFill>
            </a:endParaRPr>
          </a:p>
        </p:txBody>
      </p:sp>
    </p:spTree>
    <p:extLst>
      <p:ext uri="{BB962C8B-B14F-4D97-AF65-F5344CB8AC3E}">
        <p14:creationId xmlns:p14="http://schemas.microsoft.com/office/powerpoint/2010/main" val="1137791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036" y="-1"/>
            <a:ext cx="4212996" cy="51435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5" name="Content Placeholder 5"/>
          <p:cNvSpPr>
            <a:spLocks noGrp="1"/>
          </p:cNvSpPr>
          <p:nvPr>
            <p:ph idx="1"/>
          </p:nvPr>
        </p:nvSpPr>
        <p:spPr>
          <a:xfrm>
            <a:off x="683568" y="267494"/>
            <a:ext cx="2653113" cy="4065399"/>
          </a:xfrm>
        </p:spPr>
        <p:txBody>
          <a:bodyPr>
            <a:normAutofit fontScale="55000" lnSpcReduction="20000"/>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6600" dirty="0" smtClean="0">
                <a:solidFill>
                  <a:schemeClr val="bg1"/>
                </a:solidFill>
              </a:rPr>
              <a:t>YOU HAVE THE POWER </a:t>
            </a:r>
          </a:p>
          <a:p>
            <a:pPr marL="0" marR="0" lvl="0" indent="0" algn="ctr" defTabSz="914400" eaLnBrk="1" fontAlgn="auto" latinLnBrk="0" hangingPunct="1">
              <a:lnSpc>
                <a:spcPct val="150000"/>
              </a:lnSpc>
              <a:spcBef>
                <a:spcPts val="0"/>
              </a:spcBef>
              <a:spcAft>
                <a:spcPts val="0"/>
              </a:spcAft>
              <a:buClrTx/>
              <a:buSzTx/>
              <a:buFontTx/>
              <a:buNone/>
              <a:tabLst/>
              <a:defRPr/>
            </a:pPr>
            <a:r>
              <a:rPr lang="en-US" sz="6600" dirty="0" smtClean="0">
                <a:solidFill>
                  <a:schemeClr val="bg1"/>
                </a:solidFill>
              </a:rPr>
              <a:t>to make shift happen</a:t>
            </a:r>
          </a:p>
          <a:p>
            <a:pPr marL="0" marR="0" lvl="0" indent="0" algn="ctr" defTabSz="914400" eaLnBrk="1" fontAlgn="auto" latinLnBrk="0" hangingPunct="1">
              <a:lnSpc>
                <a:spcPct val="150000"/>
              </a:lnSpc>
              <a:spcBef>
                <a:spcPts val="0"/>
              </a:spcBef>
              <a:spcAft>
                <a:spcPts val="0"/>
              </a:spcAft>
              <a:buClrTx/>
              <a:buSzTx/>
              <a:buFontTx/>
              <a:buNone/>
              <a:tabLst/>
              <a:defRPr/>
            </a:pPr>
            <a:endParaRPr lang="en-US" sz="6600" dirty="0">
              <a:solidFill>
                <a:schemeClr val="bg1"/>
              </a:solidFill>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6600" dirty="0" smtClean="0">
              <a:solidFill>
                <a:schemeClr val="bg1"/>
              </a:solidFill>
            </a:endParaRPr>
          </a:p>
        </p:txBody>
      </p:sp>
      <p:sp>
        <p:nvSpPr>
          <p:cNvPr id="6" name="Rectangle 5"/>
          <p:cNvSpPr/>
          <p:nvPr/>
        </p:nvSpPr>
        <p:spPr>
          <a:xfrm>
            <a:off x="4139952" y="-16192"/>
            <a:ext cx="5004048" cy="5159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sp>
        <p:nvSpPr>
          <p:cNvPr id="8" name="TextBox 7"/>
          <p:cNvSpPr txBox="1"/>
          <p:nvPr/>
        </p:nvSpPr>
        <p:spPr>
          <a:xfrm>
            <a:off x="4154468" y="3507854"/>
            <a:ext cx="4989532" cy="830997"/>
          </a:xfrm>
          <a:prstGeom prst="rect">
            <a:avLst/>
          </a:prstGeom>
          <a:noFill/>
        </p:spPr>
        <p:txBody>
          <a:bodyPr wrap="square" rtlCol="0">
            <a:spAutoFit/>
          </a:bodyPr>
          <a:lstStyle/>
          <a:p>
            <a:pPr algn="ctr"/>
            <a:r>
              <a:rPr lang="en-US" sz="2400" b="1" dirty="0">
                <a:solidFill>
                  <a:srgbClr val="20969C"/>
                </a:solidFill>
              </a:rPr>
              <a:t>Retain Your Life Force. </a:t>
            </a:r>
            <a:endParaRPr lang="en-US" sz="2400" b="1" dirty="0" smtClean="0">
              <a:solidFill>
                <a:srgbClr val="20969C"/>
              </a:solidFill>
            </a:endParaRPr>
          </a:p>
          <a:p>
            <a:pPr algn="ctr"/>
            <a:r>
              <a:rPr lang="en-US" sz="2400" b="1" dirty="0" smtClean="0">
                <a:solidFill>
                  <a:srgbClr val="20969C"/>
                </a:solidFill>
              </a:rPr>
              <a:t>Receive </a:t>
            </a:r>
            <a:r>
              <a:rPr lang="en-US" sz="2400" b="1" dirty="0">
                <a:solidFill>
                  <a:srgbClr val="20969C"/>
                </a:solidFill>
              </a:rPr>
              <a:t>What You Need. </a:t>
            </a:r>
            <a:endParaRPr lang="en-US" sz="2400" dirty="0">
              <a:solidFill>
                <a:srgbClr val="20969C"/>
              </a:solidFill>
            </a:endParaRPr>
          </a:p>
        </p:txBody>
      </p:sp>
      <p:sp>
        <p:nvSpPr>
          <p:cNvPr id="3" name="TextBox 2"/>
          <p:cNvSpPr txBox="1"/>
          <p:nvPr/>
        </p:nvSpPr>
        <p:spPr>
          <a:xfrm>
            <a:off x="755576" y="3795886"/>
            <a:ext cx="3096344" cy="861774"/>
          </a:xfrm>
          <a:prstGeom prst="rect">
            <a:avLst/>
          </a:prstGeom>
          <a:noFill/>
        </p:spPr>
        <p:txBody>
          <a:bodyPr wrap="square" rtlCol="0">
            <a:spAutoFit/>
          </a:bodyPr>
          <a:lstStyle/>
          <a:p>
            <a:pPr lvl="0"/>
            <a:r>
              <a:rPr lang="en-US" sz="3200" dirty="0">
                <a:solidFill>
                  <a:schemeClr val="bg1"/>
                </a:solidFill>
              </a:rPr>
              <a:t>Super Power </a:t>
            </a:r>
            <a:r>
              <a:rPr lang="en-US" sz="3200" dirty="0" smtClean="0">
                <a:solidFill>
                  <a:schemeClr val="bg1"/>
                </a:solidFill>
              </a:rPr>
              <a:t>#3</a:t>
            </a:r>
            <a:endParaRPr lang="en-US" sz="3200" dirty="0">
              <a:solidFill>
                <a:schemeClr val="bg1"/>
              </a:solidFill>
            </a:endParaRPr>
          </a:p>
          <a:p>
            <a:endParaRPr lang="en-US" dirty="0"/>
          </a:p>
        </p:txBody>
      </p:sp>
      <p:sp>
        <p:nvSpPr>
          <p:cNvPr id="10" name="Right Arrow 9"/>
          <p:cNvSpPr/>
          <p:nvPr/>
        </p:nvSpPr>
        <p:spPr>
          <a:xfrm>
            <a:off x="6655106" y="4371950"/>
            <a:ext cx="2488894" cy="605526"/>
          </a:xfrm>
          <a:prstGeom prst="rightArrow">
            <a:avLst/>
          </a:prstGeom>
          <a:solidFill>
            <a:srgbClr val="D1287A"/>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descr="Give Receive Chalice fina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0"/>
            <a:ext cx="3672408" cy="3507854"/>
          </a:xfrm>
          <a:prstGeom prst="rect">
            <a:avLst/>
          </a:prstGeom>
        </p:spPr>
      </p:pic>
    </p:spTree>
    <p:extLst>
      <p:ext uri="{BB962C8B-B14F-4D97-AF65-F5344CB8AC3E}">
        <p14:creationId xmlns:p14="http://schemas.microsoft.com/office/powerpoint/2010/main" val="1026116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28850" y="0"/>
            <a:ext cx="9172849"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sp>
        <p:nvSpPr>
          <p:cNvPr id="7" name="TextBox 6"/>
          <p:cNvSpPr txBox="1"/>
          <p:nvPr/>
        </p:nvSpPr>
        <p:spPr>
          <a:xfrm>
            <a:off x="4932040" y="267494"/>
            <a:ext cx="4125436" cy="5355313"/>
          </a:xfrm>
          <a:prstGeom prst="rect">
            <a:avLst/>
          </a:prstGeom>
          <a:noFill/>
        </p:spPr>
        <p:txBody>
          <a:bodyPr wrap="square" rtlCol="0">
            <a:spAutoFit/>
          </a:bodyPr>
          <a:lstStyle/>
          <a:p>
            <a:pPr algn="ctr"/>
            <a:r>
              <a:rPr lang="en-US" b="1" dirty="0" smtClean="0">
                <a:solidFill>
                  <a:srgbClr val="E46C0A"/>
                </a:solidFill>
              </a:rPr>
              <a:t>Rule #1: I Never Serve from My Reserves</a:t>
            </a:r>
          </a:p>
          <a:p>
            <a:pPr algn="ctr"/>
            <a:endParaRPr lang="en-US" b="1" dirty="0" smtClean="0">
              <a:solidFill>
                <a:srgbClr val="E46C0A"/>
              </a:solidFill>
            </a:endParaRPr>
          </a:p>
          <a:p>
            <a:pPr algn="ctr"/>
            <a:r>
              <a:rPr lang="en-US" b="1" dirty="0" smtClean="0">
                <a:solidFill>
                  <a:srgbClr val="E46C0A"/>
                </a:solidFill>
              </a:rPr>
              <a:t>Rule #2: I Feed the Feminine First </a:t>
            </a:r>
          </a:p>
          <a:p>
            <a:pPr algn="ctr"/>
            <a:r>
              <a:rPr lang="en-US" b="1" dirty="0" smtClean="0">
                <a:solidFill>
                  <a:srgbClr val="1F8FA9"/>
                </a:solidFill>
              </a:rPr>
              <a:t>Daily. Every Morning.</a:t>
            </a:r>
          </a:p>
          <a:p>
            <a:pPr algn="ctr"/>
            <a:r>
              <a:rPr lang="en-US" b="1" dirty="0" smtClean="0">
                <a:solidFill>
                  <a:srgbClr val="1F8FA9"/>
                </a:solidFill>
              </a:rPr>
              <a:t>During times of Stress. </a:t>
            </a:r>
          </a:p>
          <a:p>
            <a:pPr algn="ctr"/>
            <a:endParaRPr lang="en-US" b="1" dirty="0" smtClean="0">
              <a:solidFill>
                <a:srgbClr val="1F8FA9"/>
              </a:solidFill>
            </a:endParaRPr>
          </a:p>
          <a:p>
            <a:pPr algn="ctr"/>
            <a:endParaRPr lang="en-US" b="1" dirty="0">
              <a:solidFill>
                <a:srgbClr val="1F8FA9"/>
              </a:solidFill>
            </a:endParaRPr>
          </a:p>
          <a:p>
            <a:pPr algn="ctr"/>
            <a:r>
              <a:rPr lang="en-US" b="1" dirty="0" smtClean="0">
                <a:solidFill>
                  <a:srgbClr val="1F8FA9"/>
                </a:solidFill>
              </a:rPr>
              <a:t>Morning Harmonizing Practice: </a:t>
            </a:r>
          </a:p>
          <a:p>
            <a:pPr algn="ctr"/>
            <a:r>
              <a:rPr lang="en-US" dirty="0" smtClean="0">
                <a:solidFill>
                  <a:srgbClr val="1F8FA9"/>
                </a:solidFill>
              </a:rPr>
              <a:t>What is My Life Force Level?</a:t>
            </a:r>
            <a:br>
              <a:rPr lang="en-US" dirty="0" smtClean="0">
                <a:solidFill>
                  <a:srgbClr val="1F8FA9"/>
                </a:solidFill>
              </a:rPr>
            </a:br>
            <a:r>
              <a:rPr lang="en-US" dirty="0" smtClean="0">
                <a:solidFill>
                  <a:srgbClr val="1F8FA9"/>
                </a:solidFill>
              </a:rPr>
              <a:t>What Do I Need to Receive? </a:t>
            </a:r>
          </a:p>
          <a:p>
            <a:pPr algn="ctr"/>
            <a:r>
              <a:rPr lang="en-US" b="1" dirty="0">
                <a:solidFill>
                  <a:srgbClr val="1F8FA9"/>
                </a:solidFill>
              </a:rPr>
              <a:t/>
            </a:r>
            <a:br>
              <a:rPr lang="en-US" b="1" dirty="0">
                <a:solidFill>
                  <a:srgbClr val="1F8FA9"/>
                </a:solidFill>
              </a:rPr>
            </a:br>
            <a:r>
              <a:rPr lang="en-US" b="1" dirty="0" smtClean="0">
                <a:solidFill>
                  <a:srgbClr val="1F8FA9"/>
                </a:solidFill>
              </a:rPr>
              <a:t>Overwhelm Elevation Practice:</a:t>
            </a:r>
          </a:p>
          <a:p>
            <a:pPr algn="ctr"/>
            <a:r>
              <a:rPr lang="en-US" dirty="0">
                <a:solidFill>
                  <a:srgbClr val="1F8FA9"/>
                </a:solidFill>
              </a:rPr>
              <a:t>What Do I </a:t>
            </a:r>
            <a:r>
              <a:rPr lang="en-US" dirty="0" smtClean="0">
                <a:solidFill>
                  <a:srgbClr val="1F8FA9"/>
                </a:solidFill>
              </a:rPr>
              <a:t>Need? </a:t>
            </a:r>
            <a:endParaRPr lang="en-US" dirty="0">
              <a:solidFill>
                <a:srgbClr val="1F8FA9"/>
              </a:solidFill>
            </a:endParaRPr>
          </a:p>
          <a:p>
            <a:pPr algn="ctr"/>
            <a:r>
              <a:rPr lang="en-US" dirty="0" smtClean="0">
                <a:solidFill>
                  <a:srgbClr val="1F8FA9"/>
                </a:solidFill>
              </a:rPr>
              <a:t>What Would Enough Look Like?</a:t>
            </a:r>
          </a:p>
          <a:p>
            <a:pPr algn="ctr"/>
            <a:endParaRPr lang="en-US" b="1" dirty="0">
              <a:solidFill>
                <a:srgbClr val="1F8FA9"/>
              </a:solidFill>
            </a:endParaRPr>
          </a:p>
          <a:p>
            <a:pPr algn="ctr"/>
            <a:endParaRPr lang="en-US" b="1" dirty="0" smtClean="0">
              <a:solidFill>
                <a:srgbClr val="1F8FA9"/>
              </a:solidFill>
            </a:endParaRPr>
          </a:p>
          <a:p>
            <a:pPr algn="ctr"/>
            <a:endParaRPr lang="en-US" dirty="0" smtClean="0">
              <a:solidFill>
                <a:srgbClr val="1F8FA9"/>
              </a:solidFill>
            </a:endParaRPr>
          </a:p>
          <a:p>
            <a:pPr algn="ctr"/>
            <a:endParaRPr lang="en-US" dirty="0">
              <a:solidFill>
                <a:srgbClr val="1F8FA9"/>
              </a:solidFill>
            </a:endParaRPr>
          </a:p>
          <a:p>
            <a:pPr algn="ctr"/>
            <a:endParaRPr lang="en-US" dirty="0">
              <a:solidFill>
                <a:srgbClr val="1F8FA9"/>
              </a:solidFill>
            </a:endParaRPr>
          </a:p>
        </p:txBody>
      </p:sp>
      <p:pic>
        <p:nvPicPr>
          <p:cNvPr id="8" name="Picture 7" descr="Give Receive Chalice fina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67494"/>
            <a:ext cx="4447769" cy="4248472"/>
          </a:xfrm>
          <a:prstGeom prst="rect">
            <a:avLst/>
          </a:prstGeom>
        </p:spPr>
      </p:pic>
    </p:spTree>
    <p:extLst>
      <p:ext uri="{BB962C8B-B14F-4D97-AF65-F5344CB8AC3E}">
        <p14:creationId xmlns:p14="http://schemas.microsoft.com/office/powerpoint/2010/main" val="1794157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28850" y="0"/>
            <a:ext cx="9172849"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pic>
        <p:nvPicPr>
          <p:cNvPr id="3" name="Picture 2" descr="CultivateHarmonyFemininePowerTime.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456"/>
            <a:ext cx="8248565" cy="5125043"/>
          </a:xfrm>
          <a:prstGeom prst="rect">
            <a:avLst/>
          </a:prstGeom>
        </p:spPr>
      </p:pic>
    </p:spTree>
    <p:extLst>
      <p:ext uri="{BB962C8B-B14F-4D97-AF65-F5344CB8AC3E}">
        <p14:creationId xmlns:p14="http://schemas.microsoft.com/office/powerpoint/2010/main" val="2388079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036" y="-1"/>
            <a:ext cx="9145036"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sp>
        <p:nvSpPr>
          <p:cNvPr id="12" name="TextBox 11"/>
          <p:cNvSpPr txBox="1"/>
          <p:nvPr/>
        </p:nvSpPr>
        <p:spPr>
          <a:xfrm>
            <a:off x="4283968" y="411510"/>
            <a:ext cx="4125436" cy="6340199"/>
          </a:xfrm>
          <a:prstGeom prst="rect">
            <a:avLst/>
          </a:prstGeom>
          <a:noFill/>
        </p:spPr>
        <p:txBody>
          <a:bodyPr wrap="square" rtlCol="0">
            <a:spAutoFit/>
          </a:bodyPr>
          <a:lstStyle/>
          <a:p>
            <a:pPr algn="ctr"/>
            <a:r>
              <a:rPr lang="en-US" sz="2000" b="1" dirty="0" smtClean="0">
                <a:solidFill>
                  <a:schemeClr val="accent6">
                    <a:lumMod val="75000"/>
                  </a:schemeClr>
                </a:solidFill>
              </a:rPr>
              <a:t>Rule #3 – Never Leave Home Without Harmonizing Yourself First</a:t>
            </a:r>
          </a:p>
          <a:p>
            <a:pPr algn="ctr"/>
            <a:r>
              <a:rPr lang="en-US" b="1" dirty="0" smtClean="0">
                <a:solidFill>
                  <a:srgbClr val="1F8FA9"/>
                </a:solidFill>
              </a:rPr>
              <a:t/>
            </a:r>
            <a:br>
              <a:rPr lang="en-US" b="1" dirty="0" smtClean="0">
                <a:solidFill>
                  <a:srgbClr val="1F8FA9"/>
                </a:solidFill>
              </a:rPr>
            </a:br>
            <a:r>
              <a:rPr lang="en-US" b="1" dirty="0" smtClean="0">
                <a:solidFill>
                  <a:srgbClr val="1F8FA9"/>
                </a:solidFill>
              </a:rPr>
              <a:t>If you start connected to yourself, harmonized on the inside, you will have the resilience, courage, confidence, and compassion to stay clear, calm and centered on the inside no matter what swirl is going on outside of you. </a:t>
            </a:r>
          </a:p>
          <a:p>
            <a:pPr algn="ctr"/>
            <a:endParaRPr lang="en-US" b="1" dirty="0">
              <a:solidFill>
                <a:srgbClr val="1F8FA9"/>
              </a:solidFill>
            </a:endParaRPr>
          </a:p>
          <a:p>
            <a:pPr algn="ctr"/>
            <a:r>
              <a:rPr lang="en-US" sz="1600" b="1" dirty="0" smtClean="0">
                <a:solidFill>
                  <a:srgbClr val="1F8FA9"/>
                </a:solidFill>
              </a:rPr>
              <a:t>My Gift to You </a:t>
            </a:r>
          </a:p>
          <a:p>
            <a:pPr algn="ctr"/>
            <a:r>
              <a:rPr lang="en-US" sz="1600" b="1" i="1" dirty="0" smtClean="0">
                <a:solidFill>
                  <a:srgbClr val="1F8FA9"/>
                </a:solidFill>
              </a:rPr>
              <a:t>Harmonize e-Book: Super Power Practices for Staying Calm, Centered, and Clear within the Swirl of the World</a:t>
            </a:r>
          </a:p>
          <a:p>
            <a:pPr algn="ctr"/>
            <a:r>
              <a:rPr lang="en-US" sz="1600" b="1" dirty="0" smtClean="0">
                <a:solidFill>
                  <a:srgbClr val="1F8FA9"/>
                </a:solidFill>
              </a:rPr>
              <a:t>Go to:</a:t>
            </a:r>
          </a:p>
          <a:p>
            <a:pPr algn="ctr"/>
            <a:r>
              <a:rPr lang="en-US" sz="1600" b="1" dirty="0" smtClean="0">
                <a:solidFill>
                  <a:srgbClr val="E46C0A"/>
                </a:solidFill>
                <a:hlinkClick r:id="rId3"/>
              </a:rPr>
              <a:t>www.HarmonizeBook.com</a:t>
            </a:r>
            <a:r>
              <a:rPr lang="en-US" sz="1600" b="1" dirty="0" smtClean="0">
                <a:solidFill>
                  <a:srgbClr val="E46C0A"/>
                </a:solidFill>
              </a:rPr>
              <a:t> </a:t>
            </a:r>
          </a:p>
          <a:p>
            <a:pPr algn="ctr"/>
            <a:endParaRPr lang="en-US" b="1" dirty="0">
              <a:solidFill>
                <a:srgbClr val="1F8FA9"/>
              </a:solidFill>
            </a:endParaRPr>
          </a:p>
          <a:p>
            <a:pPr algn="ctr"/>
            <a:endParaRPr lang="en-US" dirty="0" smtClean="0">
              <a:solidFill>
                <a:srgbClr val="1F8FA9"/>
              </a:solidFill>
            </a:endParaRPr>
          </a:p>
          <a:p>
            <a:pPr algn="ctr"/>
            <a:endParaRPr lang="en-US" b="1" dirty="0">
              <a:solidFill>
                <a:srgbClr val="1F8FA9"/>
              </a:solidFill>
            </a:endParaRPr>
          </a:p>
          <a:p>
            <a:pPr algn="ctr"/>
            <a:endParaRPr lang="en-US" b="1" dirty="0" smtClean="0">
              <a:solidFill>
                <a:srgbClr val="1F8FA9"/>
              </a:solidFill>
            </a:endParaRPr>
          </a:p>
          <a:p>
            <a:pPr algn="ctr"/>
            <a:endParaRPr lang="en-US" dirty="0" smtClean="0">
              <a:solidFill>
                <a:srgbClr val="1F8FA9"/>
              </a:solidFill>
            </a:endParaRPr>
          </a:p>
          <a:p>
            <a:pPr algn="ctr"/>
            <a:endParaRPr lang="en-US" dirty="0">
              <a:solidFill>
                <a:srgbClr val="1F8FA9"/>
              </a:solidFill>
            </a:endParaRPr>
          </a:p>
          <a:p>
            <a:pPr algn="ctr"/>
            <a:endParaRPr lang="en-US" dirty="0">
              <a:solidFill>
                <a:srgbClr val="1F8FA9"/>
              </a:solidFill>
            </a:endParaRPr>
          </a:p>
        </p:txBody>
      </p:sp>
      <p:pic>
        <p:nvPicPr>
          <p:cNvPr id="14" name="Picture 13" descr="Screenshot 2018-06-18 19.20.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39502"/>
            <a:ext cx="2903727" cy="3757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15929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Please join us online at </a:t>
            </a:r>
            <a:r>
              <a:rPr lang="en-US" dirty="0" smtClean="0">
                <a:hlinkClick r:id="rId2"/>
              </a:rPr>
              <a:t>community.aiim.org/</a:t>
            </a:r>
            <a:r>
              <a:rPr lang="en-US" dirty="0" err="1" smtClean="0">
                <a:hlinkClick r:id="rId2"/>
              </a:rPr>
              <a:t>wiim</a:t>
            </a:r>
            <a:r>
              <a:rPr lang="en-US" dirty="0" smtClean="0"/>
              <a:t> </a:t>
            </a:r>
            <a:endParaRPr lang="en-US" dirty="0"/>
          </a:p>
          <a:p>
            <a:pPr marL="0" indent="0">
              <a:buNone/>
            </a:pPr>
            <a:endParaRPr lang="en-US" dirty="0" smtClean="0"/>
          </a:p>
          <a:p>
            <a:pPr marL="0" indent="0">
              <a:buNone/>
            </a:pPr>
            <a:r>
              <a:rPr lang="en-US" dirty="0" smtClean="0"/>
              <a:t>Next webinar will be in August and focus on Leadership and Speaking opportunities at AIIM. </a:t>
            </a:r>
            <a:endParaRPr lang="en-US" dirty="0"/>
          </a:p>
        </p:txBody>
      </p:sp>
    </p:spTree>
    <p:extLst>
      <p:ext uri="{BB962C8B-B14F-4D97-AF65-F5344CB8AC3E}">
        <p14:creationId xmlns:p14="http://schemas.microsoft.com/office/powerpoint/2010/main" val="180983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ylo Leather jack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0"/>
            <a:ext cx="3431449" cy="5143500"/>
          </a:xfrm>
          <a:prstGeom prst="rect">
            <a:avLst/>
          </a:prstGeom>
        </p:spPr>
      </p:pic>
      <p:sp>
        <p:nvSpPr>
          <p:cNvPr id="7" name="Content Placeholder 5"/>
          <p:cNvSpPr txBox="1">
            <a:spLocks/>
          </p:cNvSpPr>
          <p:nvPr/>
        </p:nvSpPr>
        <p:spPr>
          <a:xfrm>
            <a:off x="539552" y="1059582"/>
            <a:ext cx="1882552"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b="1" i="0" kern="1200" baseline="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dirty="0" smtClean="0"/>
              <a:t>Like you, </a:t>
            </a:r>
          </a:p>
          <a:p>
            <a:pPr marL="0" indent="0" algn="ctr">
              <a:buNone/>
            </a:pPr>
            <a:r>
              <a:rPr lang="en-US" sz="4000" dirty="0" smtClean="0"/>
              <a:t>I am a strong woman</a:t>
            </a:r>
            <a:endParaRPr lang="en-US" sz="4000" dirty="0"/>
          </a:p>
        </p:txBody>
      </p:sp>
      <p:sp>
        <p:nvSpPr>
          <p:cNvPr id="8" name="Content Placeholder 5"/>
          <p:cNvSpPr txBox="1">
            <a:spLocks/>
          </p:cNvSpPr>
          <p:nvPr/>
        </p:nvSpPr>
        <p:spPr>
          <a:xfrm>
            <a:off x="6804248" y="1059582"/>
            <a:ext cx="2170584"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600" b="1" i="0" kern="1200" baseline="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i="1" dirty="0" smtClean="0"/>
              <a:t>“I believe that I have the potential to do and be anything. </a:t>
            </a:r>
          </a:p>
          <a:p>
            <a:pPr marL="0" indent="0">
              <a:buNone/>
            </a:pPr>
            <a:r>
              <a:rPr lang="en-US" sz="1800" i="1" dirty="0" smtClean="0"/>
              <a:t>I can get a lot done in a day. I have accomplished a lot. I have met the curve balls life has thrown me. I still have dreams. I desire to make an impact. </a:t>
            </a:r>
          </a:p>
          <a:p>
            <a:pPr marL="0" indent="0">
              <a:buNone/>
            </a:pPr>
            <a:r>
              <a:rPr lang="en-US" sz="1800" i="1" dirty="0" smtClean="0"/>
              <a:t>And </a:t>
            </a:r>
            <a:r>
              <a:rPr lang="is-IS" sz="1800" i="1" dirty="0" smtClean="0"/>
              <a:t>… “</a:t>
            </a:r>
            <a:endParaRPr lang="en-US" sz="1800" i="1" dirty="0" smtClean="0"/>
          </a:p>
        </p:txBody>
      </p:sp>
    </p:spTree>
    <p:extLst>
      <p:ext uri="{BB962C8B-B14F-4D97-AF65-F5344CB8AC3E}">
        <p14:creationId xmlns:p14="http://schemas.microsoft.com/office/powerpoint/2010/main" val="1693242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
            <a:ext cx="2944014" cy="5143500"/>
          </a:xfrm>
        </p:spPr>
      </p:pic>
      <p:sp>
        <p:nvSpPr>
          <p:cNvPr id="3" name="Content Placeholder 5"/>
          <p:cNvSpPr txBox="1">
            <a:spLocks/>
          </p:cNvSpPr>
          <p:nvPr/>
        </p:nvSpPr>
        <p:spPr>
          <a:xfrm>
            <a:off x="251520" y="1203598"/>
            <a:ext cx="2448272"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b="1" i="0" kern="1200" baseline="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I am also susceptible to the “Super </a:t>
            </a:r>
            <a:r>
              <a:rPr lang="en-US" dirty="0"/>
              <a:t>W</a:t>
            </a:r>
            <a:r>
              <a:rPr lang="en-US" dirty="0" smtClean="0"/>
              <a:t>oman Sob”</a:t>
            </a:r>
            <a:endParaRPr lang="en-US" dirty="0"/>
          </a:p>
        </p:txBody>
      </p:sp>
      <p:sp>
        <p:nvSpPr>
          <p:cNvPr id="5" name="Content Placeholder 5"/>
          <p:cNvSpPr txBox="1">
            <a:spLocks/>
          </p:cNvSpPr>
          <p:nvPr/>
        </p:nvSpPr>
        <p:spPr>
          <a:xfrm>
            <a:off x="6516216" y="987574"/>
            <a:ext cx="2170584" cy="3394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600" b="1" i="0" kern="1200" baseline="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i="1" dirty="0" smtClean="0"/>
              <a:t>“No matter how much I do, work, and give, it’s never enough. There’s not enough time, money, resources, space, help</a:t>
            </a:r>
            <a:r>
              <a:rPr lang="mr-IN" sz="2000" i="1" dirty="0" smtClean="0"/>
              <a:t>…</a:t>
            </a:r>
            <a:r>
              <a:rPr lang="en-US" sz="2000" i="1" dirty="0" smtClean="0"/>
              <a:t>I am over stretched, under supported and I just can’t do it all anymore. </a:t>
            </a:r>
          </a:p>
          <a:p>
            <a:pPr marL="0" indent="0">
              <a:buNone/>
            </a:pPr>
            <a:r>
              <a:rPr lang="en-US" sz="2000" i="1" dirty="0" smtClean="0"/>
              <a:t>I quit!” </a:t>
            </a:r>
            <a:endParaRPr lang="en-US" sz="2000" i="1" dirty="0"/>
          </a:p>
        </p:txBody>
      </p:sp>
    </p:spTree>
    <p:extLst>
      <p:ext uri="{BB962C8B-B14F-4D97-AF65-F5344CB8AC3E}">
        <p14:creationId xmlns:p14="http://schemas.microsoft.com/office/powerpoint/2010/main" val="1201303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dirty="0" smtClean="0">
                <a:solidFill>
                  <a:srgbClr val="D1287A"/>
                </a:solidFill>
              </a:rPr>
              <a:t>It is NOT our fault.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And we are the only ones </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with the</a:t>
            </a:r>
            <a:r>
              <a:rPr lang="en-US" dirty="0" smtClean="0">
                <a:solidFill>
                  <a:srgbClr val="D1287A"/>
                </a:solidFill>
              </a:rPr>
              <a:t> power </a:t>
            </a:r>
            <a:r>
              <a:rPr lang="en-US" dirty="0" smtClean="0"/>
              <a:t>to change it.</a:t>
            </a:r>
          </a:p>
          <a:p>
            <a:pPr marL="0" lvl="0" indent="0" algn="ctr">
              <a:spcBef>
                <a:spcPts val="0"/>
              </a:spcBef>
              <a:buNone/>
            </a:pPr>
            <a:endParaRPr lang="en-US" dirty="0">
              <a:solidFill>
                <a:srgbClr val="D1287A"/>
              </a:solidFill>
            </a:endParaRPr>
          </a:p>
          <a:p>
            <a:pPr marL="0" lvl="0" indent="0" algn="ctr">
              <a:spcBef>
                <a:spcPts val="0"/>
              </a:spcBef>
              <a:buNone/>
            </a:pPr>
            <a:r>
              <a:rPr lang="en-US" dirty="0" smtClean="0">
                <a:solidFill>
                  <a:srgbClr val="D1287A"/>
                </a:solidFill>
              </a:rPr>
              <a:t>Together.</a:t>
            </a:r>
            <a:endParaRPr lang="en-US" dirty="0">
              <a:solidFill>
                <a:srgbClr val="D1287A"/>
              </a:solidFill>
            </a:endParaRPr>
          </a:p>
        </p:txBody>
      </p:sp>
    </p:spTree>
    <p:extLst>
      <p:ext uri="{BB962C8B-B14F-4D97-AF65-F5344CB8AC3E}">
        <p14:creationId xmlns:p14="http://schemas.microsoft.com/office/powerpoint/2010/main" val="860434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idx="1"/>
          </p:nvPr>
        </p:nvSpPr>
        <p:spPr>
          <a:xfrm>
            <a:off x="755576" y="987574"/>
            <a:ext cx="7859216" cy="3394472"/>
          </a:xfrm>
        </p:spPr>
        <p:txBody>
          <a:bodyPr>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dirty="0" smtClean="0">
                <a:solidFill>
                  <a:srgbClr val="D1287A"/>
                </a:solidFill>
              </a:rPr>
              <a:t>Today</a:t>
            </a:r>
            <a:br>
              <a:rPr lang="en-US" sz="4400" dirty="0" smtClean="0">
                <a:solidFill>
                  <a:srgbClr val="D1287A"/>
                </a:solidFill>
              </a:rPr>
            </a:br>
            <a:endParaRPr lang="en-US" dirty="0" smtClean="0"/>
          </a:p>
          <a:p>
            <a:pPr marR="0" lvl="0" defTabSz="914400" eaLnBrk="1" fontAlgn="auto" latinLnBrk="0" hangingPunct="1">
              <a:lnSpc>
                <a:spcPct val="100000"/>
              </a:lnSpc>
              <a:spcBef>
                <a:spcPts val="0"/>
              </a:spcBef>
              <a:spcAft>
                <a:spcPts val="0"/>
              </a:spcAft>
              <a:buClrTx/>
              <a:buSzTx/>
              <a:buFontTx/>
              <a:buAutoNum type="arabicPeriod"/>
              <a:tabLst/>
              <a:defRPr/>
            </a:pPr>
            <a:r>
              <a:rPr lang="en-US" sz="1800" dirty="0" smtClean="0">
                <a:solidFill>
                  <a:srgbClr val="D1287A"/>
                </a:solidFill>
              </a:rPr>
              <a:t>Wisdom behind </a:t>
            </a:r>
            <a:r>
              <a:rPr lang="en-US" sz="1800" dirty="0">
                <a:solidFill>
                  <a:srgbClr val="D1287A"/>
                </a:solidFill>
              </a:rPr>
              <a:t>w</a:t>
            </a:r>
            <a:r>
              <a:rPr lang="en-US" sz="1800" dirty="0" smtClean="0">
                <a:solidFill>
                  <a:srgbClr val="D1287A"/>
                </a:solidFill>
              </a:rPr>
              <a:t>hy it’s not </a:t>
            </a:r>
            <a:r>
              <a:rPr lang="en-US" sz="1800" dirty="0">
                <a:solidFill>
                  <a:srgbClr val="D1287A"/>
                </a:solidFill>
              </a:rPr>
              <a:t>y</a:t>
            </a:r>
            <a:r>
              <a:rPr lang="en-US" sz="1800" dirty="0" smtClean="0">
                <a:solidFill>
                  <a:srgbClr val="D1287A"/>
                </a:solidFill>
              </a:rPr>
              <a:t>our fault </a:t>
            </a:r>
            <a:r>
              <a:rPr lang="mr-IN" sz="1800" dirty="0" smtClean="0"/>
              <a:t>–</a:t>
            </a:r>
            <a:r>
              <a:rPr lang="en-US" sz="1800" dirty="0" smtClean="0"/>
              <a:t> you can’t change what you can’t see &amp; our traditional trainings and education are not giving us the whole picture.</a:t>
            </a:r>
            <a:br>
              <a:rPr lang="en-US" sz="1800" dirty="0" smtClean="0"/>
            </a:br>
            <a:endParaRPr lang="en-US" sz="1800" dirty="0" smtClean="0"/>
          </a:p>
          <a:p>
            <a:pPr marR="0" lvl="0" defTabSz="914400" eaLnBrk="1" fontAlgn="auto" latinLnBrk="0" hangingPunct="1">
              <a:lnSpc>
                <a:spcPct val="100000"/>
              </a:lnSpc>
              <a:spcBef>
                <a:spcPts val="0"/>
              </a:spcBef>
              <a:spcAft>
                <a:spcPts val="0"/>
              </a:spcAft>
              <a:buClrTx/>
              <a:buSzTx/>
              <a:buFontTx/>
              <a:buAutoNum type="arabicPeriod"/>
              <a:tabLst/>
              <a:defRPr/>
            </a:pPr>
            <a:r>
              <a:rPr lang="en-US" sz="1800" dirty="0" smtClean="0">
                <a:solidFill>
                  <a:srgbClr val="D1287A"/>
                </a:solidFill>
              </a:rPr>
              <a:t>A different way to live and lead </a:t>
            </a:r>
            <a:r>
              <a:rPr lang="mr-IN" sz="1800" dirty="0" smtClean="0"/>
              <a:t>–</a:t>
            </a:r>
            <a:r>
              <a:rPr lang="en-US" sz="1800" dirty="0" smtClean="0"/>
              <a:t> let’s get beyond the trap of work/life balance! </a:t>
            </a:r>
            <a:r>
              <a:rPr lang="en-US" sz="1800" dirty="0"/>
              <a:t>Y</a:t>
            </a:r>
            <a:r>
              <a:rPr lang="en-US" sz="1800" dirty="0" smtClean="0"/>
              <a:t>ou are going to love this feminine wisdom. </a:t>
            </a:r>
            <a:br>
              <a:rPr lang="en-US" sz="1800" dirty="0" smtClean="0"/>
            </a:br>
            <a:endParaRPr lang="en-US" sz="1800" dirty="0" smtClean="0"/>
          </a:p>
          <a:p>
            <a:pPr marR="0" lvl="0" defTabSz="914400" eaLnBrk="1" fontAlgn="auto" latinLnBrk="0" hangingPunct="1">
              <a:lnSpc>
                <a:spcPct val="100000"/>
              </a:lnSpc>
              <a:spcBef>
                <a:spcPts val="0"/>
              </a:spcBef>
              <a:spcAft>
                <a:spcPts val="0"/>
              </a:spcAft>
              <a:buClrTx/>
              <a:buSzTx/>
              <a:buFontTx/>
              <a:buAutoNum type="arabicPeriod"/>
              <a:tabLst/>
              <a:defRPr/>
            </a:pPr>
            <a:r>
              <a:rPr lang="en-US" sz="1800" dirty="0" smtClean="0">
                <a:solidFill>
                  <a:srgbClr val="D1287A"/>
                </a:solidFill>
              </a:rPr>
              <a:t>Self-created overwhelm </a:t>
            </a:r>
            <a:r>
              <a:rPr lang="en-US" sz="1800" dirty="0" smtClean="0"/>
              <a:t>– here’s where we find the power to elevate out of overwhelm. This is so empowering, illuminating, and self-revealing.  </a:t>
            </a:r>
            <a:br>
              <a:rPr lang="en-US" sz="1800" dirty="0" smtClean="0"/>
            </a:br>
            <a:endParaRPr lang="en-US" sz="1800" dirty="0" smtClean="0"/>
          </a:p>
          <a:p>
            <a:pPr marR="0" lvl="0" defTabSz="914400" eaLnBrk="1" fontAlgn="auto" latinLnBrk="0" hangingPunct="1">
              <a:lnSpc>
                <a:spcPct val="100000"/>
              </a:lnSpc>
              <a:spcBef>
                <a:spcPts val="0"/>
              </a:spcBef>
              <a:spcAft>
                <a:spcPts val="0"/>
              </a:spcAft>
              <a:buClrTx/>
              <a:buSzTx/>
              <a:buFontTx/>
              <a:buAutoNum type="arabicPeriod"/>
              <a:tabLst/>
              <a:defRPr/>
            </a:pPr>
            <a:r>
              <a:rPr lang="en-US" sz="1800" dirty="0" smtClean="0">
                <a:solidFill>
                  <a:srgbClr val="D1287A"/>
                </a:solidFill>
              </a:rPr>
              <a:t>Recipe for resilience </a:t>
            </a:r>
            <a:r>
              <a:rPr lang="mr-IN" sz="1800" dirty="0" smtClean="0">
                <a:solidFill>
                  <a:srgbClr val="D1287A"/>
                </a:solidFill>
              </a:rPr>
              <a:t>–</a:t>
            </a:r>
            <a:r>
              <a:rPr lang="en-US" sz="1800" dirty="0" smtClean="0">
                <a:solidFill>
                  <a:srgbClr val="D1287A"/>
                </a:solidFill>
              </a:rPr>
              <a:t> </a:t>
            </a:r>
            <a:r>
              <a:rPr lang="en-US" sz="1800" dirty="0" smtClean="0"/>
              <a:t>we really do need super powers to stay centered, clear and calm within the swirl of this fast paced, intense, ever-changing world.  </a:t>
            </a:r>
          </a:p>
          <a:p>
            <a:pPr marR="0" lvl="0" defTabSz="914400" eaLnBrk="1" fontAlgn="auto" latinLnBrk="0" hangingPunct="1">
              <a:lnSpc>
                <a:spcPct val="100000"/>
              </a:lnSpc>
              <a:spcBef>
                <a:spcPts val="0"/>
              </a:spcBef>
              <a:spcAft>
                <a:spcPts val="0"/>
              </a:spcAft>
              <a:buClrTx/>
              <a:buSzTx/>
              <a:buFontTx/>
              <a:buAutoNum type="arabicPeriod"/>
              <a:tabLst/>
              <a:defRPr/>
            </a:pPr>
            <a:endParaRPr lang="en-US" sz="1800" dirty="0"/>
          </a:p>
        </p:txBody>
      </p:sp>
    </p:spTree>
    <p:extLst>
      <p:ext uri="{BB962C8B-B14F-4D97-AF65-F5344CB8AC3E}">
        <p14:creationId xmlns:p14="http://schemas.microsoft.com/office/powerpoint/2010/main" val="152481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0" y="0"/>
            <a:ext cx="9144000" cy="5143500"/>
          </a:xfrm>
          <a:prstGeom prst="rect">
            <a:avLst/>
          </a:prstGeom>
          <a:solidFill>
            <a:srgbClr val="19A0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sp>
        <p:nvSpPr>
          <p:cNvPr id="5" name="Content Placeholder 5"/>
          <p:cNvSpPr>
            <a:spLocks noGrp="1"/>
          </p:cNvSpPr>
          <p:nvPr>
            <p:ph idx="1"/>
          </p:nvPr>
        </p:nvSpPr>
        <p:spPr>
          <a:xfrm>
            <a:off x="107504" y="450566"/>
            <a:ext cx="8568952" cy="4242367"/>
          </a:xfrm>
        </p:spPr>
        <p:txBody>
          <a:bodyPr>
            <a:normAutofit fontScale="32500" lnSpcReduction="20000"/>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6600" dirty="0" smtClean="0">
                <a:solidFill>
                  <a:srgbClr val="FFFF00"/>
                </a:solidFill>
              </a:rPr>
              <a:t>WHY Do We? </a:t>
            </a:r>
            <a:r>
              <a:rPr lang="en-US" sz="6600" dirty="0" smtClean="0">
                <a:solidFill>
                  <a:srgbClr val="BD246E"/>
                </a:solidFill>
              </a:rPr>
              <a:t/>
            </a:r>
            <a:br>
              <a:rPr lang="en-US" sz="6600" dirty="0" smtClean="0">
                <a:solidFill>
                  <a:srgbClr val="BD246E"/>
                </a:solidFill>
              </a:rPr>
            </a:br>
            <a:endParaRPr lang="en-US" sz="6600" dirty="0" smtClean="0">
              <a:solidFill>
                <a:srgbClr val="BD246E"/>
              </a:solidFill>
            </a:endParaRPr>
          </a:p>
          <a:p>
            <a:pPr algn="ctr">
              <a:lnSpc>
                <a:spcPct val="150000"/>
              </a:lnSpc>
              <a:spcBef>
                <a:spcPts val="0"/>
              </a:spcBef>
            </a:pPr>
            <a:r>
              <a:rPr lang="en-US" sz="5500" dirty="0" smtClean="0">
                <a:solidFill>
                  <a:schemeClr val="bg1"/>
                </a:solidFill>
              </a:rPr>
              <a:t>Feel overwhelmed? </a:t>
            </a:r>
          </a:p>
          <a:p>
            <a:pPr algn="ctr">
              <a:lnSpc>
                <a:spcPct val="150000"/>
              </a:lnSpc>
              <a:spcBef>
                <a:spcPts val="0"/>
              </a:spcBef>
            </a:pPr>
            <a:r>
              <a:rPr lang="en-US" sz="5500" dirty="0">
                <a:solidFill>
                  <a:schemeClr val="bg1"/>
                </a:solidFill>
              </a:rPr>
              <a:t>P</a:t>
            </a:r>
            <a:r>
              <a:rPr lang="en-US" sz="5500" dirty="0" smtClean="0">
                <a:solidFill>
                  <a:schemeClr val="bg1"/>
                </a:solidFill>
              </a:rPr>
              <a:t>ush </a:t>
            </a:r>
            <a:r>
              <a:rPr lang="en-US" sz="5500" dirty="0">
                <a:solidFill>
                  <a:schemeClr val="bg1"/>
                </a:solidFill>
              </a:rPr>
              <a:t>ourselves so hard? </a:t>
            </a:r>
            <a:endParaRPr lang="en-US" sz="5500" dirty="0" smtClean="0">
              <a:solidFill>
                <a:schemeClr val="bg1"/>
              </a:solidFill>
            </a:endParaRPr>
          </a:p>
          <a:p>
            <a:pPr algn="ctr">
              <a:lnSpc>
                <a:spcPct val="150000"/>
              </a:lnSpc>
              <a:spcBef>
                <a:spcPts val="0"/>
              </a:spcBef>
            </a:pPr>
            <a:r>
              <a:rPr lang="en-US" sz="5500" dirty="0" smtClean="0">
                <a:solidFill>
                  <a:schemeClr val="bg1"/>
                </a:solidFill>
              </a:rPr>
              <a:t>Keep burning ourselves out? </a:t>
            </a:r>
          </a:p>
          <a:p>
            <a:pPr algn="ctr">
              <a:lnSpc>
                <a:spcPct val="150000"/>
              </a:lnSpc>
              <a:spcBef>
                <a:spcPts val="0"/>
              </a:spcBef>
            </a:pPr>
            <a:r>
              <a:rPr lang="en-US" sz="5500" dirty="0" smtClean="0">
                <a:solidFill>
                  <a:schemeClr val="bg1"/>
                </a:solidFill>
              </a:rPr>
              <a:t>Struggle to find </a:t>
            </a:r>
            <a:r>
              <a:rPr lang="en-US" sz="5500" dirty="0">
                <a:solidFill>
                  <a:schemeClr val="bg1"/>
                </a:solidFill>
              </a:rPr>
              <a:t>work/life </a:t>
            </a:r>
            <a:r>
              <a:rPr lang="en-US" sz="5500" dirty="0" smtClean="0">
                <a:solidFill>
                  <a:schemeClr val="bg1"/>
                </a:solidFill>
              </a:rPr>
              <a:t>balance?</a:t>
            </a:r>
          </a:p>
          <a:p>
            <a:pPr algn="ctr">
              <a:lnSpc>
                <a:spcPct val="150000"/>
              </a:lnSpc>
              <a:spcBef>
                <a:spcPts val="0"/>
              </a:spcBef>
            </a:pPr>
            <a:r>
              <a:rPr lang="en-US" sz="5500" dirty="0" smtClean="0">
                <a:solidFill>
                  <a:schemeClr val="bg1"/>
                </a:solidFill>
              </a:rPr>
              <a:t>Find it </a:t>
            </a:r>
            <a:r>
              <a:rPr lang="en-US" sz="5500" dirty="0">
                <a:solidFill>
                  <a:schemeClr val="bg1"/>
                </a:solidFill>
              </a:rPr>
              <a:t>hard to relax, rest and slow down</a:t>
            </a:r>
            <a:r>
              <a:rPr lang="en-US" sz="5500" dirty="0" smtClean="0">
                <a:solidFill>
                  <a:schemeClr val="bg1"/>
                </a:solidFill>
              </a:rPr>
              <a:t>?</a:t>
            </a:r>
          </a:p>
          <a:p>
            <a:pPr algn="ctr">
              <a:lnSpc>
                <a:spcPct val="150000"/>
              </a:lnSpc>
              <a:spcBef>
                <a:spcPts val="0"/>
              </a:spcBef>
            </a:pPr>
            <a:r>
              <a:rPr lang="en-US" sz="5500" dirty="0">
                <a:solidFill>
                  <a:schemeClr val="bg1"/>
                </a:solidFill>
              </a:rPr>
              <a:t>Feel so much pressure to keep it all together</a:t>
            </a:r>
            <a:r>
              <a:rPr lang="en-US" sz="5500" dirty="0" smtClean="0">
                <a:solidFill>
                  <a:schemeClr val="bg1"/>
                </a:solidFill>
              </a:rPr>
              <a:t>?</a:t>
            </a:r>
          </a:p>
          <a:p>
            <a:pPr algn="ctr">
              <a:lnSpc>
                <a:spcPct val="150000"/>
              </a:lnSpc>
              <a:spcBef>
                <a:spcPts val="0"/>
              </a:spcBef>
            </a:pPr>
            <a:r>
              <a:rPr lang="en-US" sz="5500" dirty="0" smtClean="0">
                <a:solidFill>
                  <a:schemeClr val="bg1"/>
                </a:solidFill>
              </a:rPr>
              <a:t>Sacrifice our personal wellbeing for work &amp; others?</a:t>
            </a:r>
          </a:p>
          <a:p>
            <a:pPr algn="ctr">
              <a:lnSpc>
                <a:spcPct val="150000"/>
              </a:lnSpc>
              <a:spcBef>
                <a:spcPts val="0"/>
              </a:spcBef>
            </a:pPr>
            <a:r>
              <a:rPr lang="en-US" sz="5500" dirty="0">
                <a:solidFill>
                  <a:schemeClr val="bg1"/>
                </a:solidFill>
              </a:rPr>
              <a:t>N</a:t>
            </a:r>
            <a:r>
              <a:rPr lang="en-US" sz="5500" dirty="0" smtClean="0">
                <a:solidFill>
                  <a:schemeClr val="bg1"/>
                </a:solidFill>
              </a:rPr>
              <a:t>ot have the time, money, resources, support we need?</a:t>
            </a:r>
          </a:p>
          <a:p>
            <a:pPr algn="ctr">
              <a:lnSpc>
                <a:spcPct val="150000"/>
              </a:lnSpc>
              <a:spcBef>
                <a:spcPts val="0"/>
              </a:spcBef>
            </a:pPr>
            <a:r>
              <a:rPr lang="en-US" sz="5500" dirty="0">
                <a:solidFill>
                  <a:schemeClr val="bg1"/>
                </a:solidFill>
              </a:rPr>
              <a:t>Feel </a:t>
            </a:r>
            <a:r>
              <a:rPr lang="en-US" sz="5500" dirty="0" smtClean="0">
                <a:solidFill>
                  <a:schemeClr val="bg1"/>
                </a:solidFill>
              </a:rPr>
              <a:t>no </a:t>
            </a:r>
            <a:r>
              <a:rPr lang="en-US" sz="5500" dirty="0">
                <a:solidFill>
                  <a:schemeClr val="bg1"/>
                </a:solidFill>
              </a:rPr>
              <a:t>matter how much we </a:t>
            </a:r>
            <a:r>
              <a:rPr lang="en-US" sz="5500" dirty="0" smtClean="0">
                <a:solidFill>
                  <a:schemeClr val="bg1"/>
                </a:solidFill>
              </a:rPr>
              <a:t>do, we </a:t>
            </a:r>
            <a:r>
              <a:rPr lang="en-US" sz="5500" dirty="0">
                <a:solidFill>
                  <a:schemeClr val="bg1"/>
                </a:solidFill>
              </a:rPr>
              <a:t>are never doing enough</a:t>
            </a:r>
            <a:r>
              <a:rPr lang="en-US" sz="5500" dirty="0" smtClean="0">
                <a:solidFill>
                  <a:schemeClr val="bg1"/>
                </a:solidFill>
              </a:rPr>
              <a:t>?</a:t>
            </a:r>
            <a:endParaRPr lang="en-US" sz="5500" dirty="0">
              <a:solidFill>
                <a:schemeClr val="bg1"/>
              </a:solidFill>
            </a:endParaRPr>
          </a:p>
        </p:txBody>
      </p:sp>
    </p:spTree>
    <p:extLst>
      <p:ext uri="{BB962C8B-B14F-4D97-AF65-F5344CB8AC3E}">
        <p14:creationId xmlns:p14="http://schemas.microsoft.com/office/powerpoint/2010/main" val="1494167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0" y="0"/>
            <a:ext cx="91440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cxnSp>
        <p:nvCxnSpPr>
          <p:cNvPr id="6" name="Straight Connector 5"/>
          <p:cNvCxnSpPr>
            <a:stCxn id="4" idx="1"/>
            <a:endCxn id="4" idx="3"/>
          </p:cNvCxnSpPr>
          <p:nvPr/>
        </p:nvCxnSpPr>
        <p:spPr>
          <a:xfrm>
            <a:off x="0" y="2571750"/>
            <a:ext cx="9144000" cy="0"/>
          </a:xfrm>
          <a:prstGeom prst="line">
            <a:avLst/>
          </a:prstGeom>
          <a:ln w="38100">
            <a:solidFill>
              <a:srgbClr val="1F8FA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27984" y="0"/>
            <a:ext cx="0" cy="5143500"/>
          </a:xfrm>
          <a:prstGeom prst="line">
            <a:avLst/>
          </a:prstGeom>
          <a:ln w="38100">
            <a:solidFill>
              <a:srgbClr val="1F8FA9"/>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4427984" cy="2571750"/>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5"/>
          <p:cNvSpPr>
            <a:spLocks noGrp="1"/>
          </p:cNvSpPr>
          <p:nvPr>
            <p:ph idx="1"/>
          </p:nvPr>
        </p:nvSpPr>
        <p:spPr>
          <a:xfrm>
            <a:off x="0" y="205978"/>
            <a:ext cx="4320480" cy="2337951"/>
          </a:xfrm>
        </p:spPr>
        <p:txBody>
          <a:bodyPr>
            <a:normAutofit fontScale="32500" lnSpcReduction="20000"/>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6600" dirty="0" smtClean="0">
                <a:solidFill>
                  <a:schemeClr val="bg1"/>
                </a:solidFill>
              </a:rPr>
              <a:t>ONE: The systems were built for burnout. Humans created the systems, so we are the ones </a:t>
            </a:r>
          </a:p>
          <a:p>
            <a:pPr marL="0" marR="0" lvl="0" indent="0" algn="ctr" defTabSz="914400" eaLnBrk="1" fontAlgn="auto" latinLnBrk="0" hangingPunct="1">
              <a:lnSpc>
                <a:spcPct val="150000"/>
              </a:lnSpc>
              <a:spcBef>
                <a:spcPts val="0"/>
              </a:spcBef>
              <a:spcAft>
                <a:spcPts val="0"/>
              </a:spcAft>
              <a:buClrTx/>
              <a:buSzTx/>
              <a:buFontTx/>
              <a:buNone/>
              <a:tabLst/>
              <a:defRPr/>
            </a:pPr>
            <a:r>
              <a:rPr lang="en-US" sz="6600" dirty="0" smtClean="0">
                <a:solidFill>
                  <a:srgbClr val="FFFFFF"/>
                </a:solidFill>
              </a:rPr>
              <a:t>to change them.</a:t>
            </a:r>
            <a:br>
              <a:rPr lang="en-US" sz="6600" dirty="0" smtClean="0">
                <a:solidFill>
                  <a:srgbClr val="FFFFFF"/>
                </a:solidFill>
              </a:rPr>
            </a:br>
            <a:endParaRPr lang="en-US" sz="5500" dirty="0">
              <a:solidFill>
                <a:srgbClr val="FFFFFF"/>
              </a:solidFill>
            </a:endParaRPr>
          </a:p>
        </p:txBody>
      </p:sp>
      <p:sp>
        <p:nvSpPr>
          <p:cNvPr id="13" name="Rectangle 12"/>
          <p:cNvSpPr/>
          <p:nvPr/>
        </p:nvSpPr>
        <p:spPr>
          <a:xfrm>
            <a:off x="0" y="2571750"/>
            <a:ext cx="4427984" cy="257175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5"/>
          <p:cNvSpPr txBox="1">
            <a:spLocks/>
          </p:cNvSpPr>
          <p:nvPr/>
        </p:nvSpPr>
        <p:spPr>
          <a:xfrm>
            <a:off x="0" y="2829652"/>
            <a:ext cx="4320480" cy="2354792"/>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600" b="1" i="0" kern="1200" baseline="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FontTx/>
              <a:buNone/>
            </a:pPr>
            <a:r>
              <a:rPr lang="en-US" sz="6600" dirty="0" smtClean="0">
                <a:solidFill>
                  <a:schemeClr val="bg1"/>
                </a:solidFill>
              </a:rPr>
              <a:t>THREE: Your nervous system isn’t conditioned for the pace, intensity &amp; volume of info. And </a:t>
            </a:r>
            <a:r>
              <a:rPr lang="en-US" sz="6600" dirty="0">
                <a:solidFill>
                  <a:schemeClr val="bg1"/>
                </a:solidFill>
              </a:rPr>
              <a:t>y</a:t>
            </a:r>
            <a:r>
              <a:rPr lang="en-US" sz="6600" dirty="0" smtClean="0">
                <a:solidFill>
                  <a:schemeClr val="bg1"/>
                </a:solidFill>
              </a:rPr>
              <a:t>ou haven’t been given the tools to strengthen it.</a:t>
            </a:r>
            <a:br>
              <a:rPr lang="en-US" sz="6600" dirty="0" smtClean="0">
                <a:solidFill>
                  <a:schemeClr val="bg1"/>
                </a:solidFill>
              </a:rPr>
            </a:br>
            <a:endParaRPr lang="en-US" sz="5500" dirty="0">
              <a:solidFill>
                <a:schemeClr val="bg1"/>
              </a:solidFill>
            </a:endParaRPr>
          </a:p>
        </p:txBody>
      </p:sp>
      <p:sp>
        <p:nvSpPr>
          <p:cNvPr id="14" name="Rectangle 13"/>
          <p:cNvSpPr/>
          <p:nvPr/>
        </p:nvSpPr>
        <p:spPr>
          <a:xfrm>
            <a:off x="4427984" y="0"/>
            <a:ext cx="4716016" cy="2544601"/>
          </a:xfrm>
          <a:prstGeom prst="rect">
            <a:avLst/>
          </a:prstGeom>
          <a:solidFill>
            <a:srgbClr val="D12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5"/>
          <p:cNvSpPr txBox="1">
            <a:spLocks/>
          </p:cNvSpPr>
          <p:nvPr/>
        </p:nvSpPr>
        <p:spPr>
          <a:xfrm>
            <a:off x="4535489" y="205978"/>
            <a:ext cx="4501007" cy="2324828"/>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600" b="1" i="0" kern="1200" baseline="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FontTx/>
              <a:buNone/>
            </a:pPr>
            <a:r>
              <a:rPr lang="en-US" sz="6600" dirty="0" smtClean="0">
                <a:solidFill>
                  <a:srgbClr val="FFFFFF"/>
                </a:solidFill>
              </a:rPr>
              <a:t>TWO: Your Internal Operating System is programmed to OVER work &amp; give </a:t>
            </a:r>
            <a:r>
              <a:rPr lang="mr-IN" sz="6600" dirty="0" smtClean="0">
                <a:solidFill>
                  <a:srgbClr val="FFFFFF"/>
                </a:solidFill>
              </a:rPr>
              <a:t>–</a:t>
            </a:r>
            <a:r>
              <a:rPr lang="en-US" sz="6600" dirty="0" smtClean="0">
                <a:solidFill>
                  <a:srgbClr val="FFFFFF"/>
                </a:solidFill>
              </a:rPr>
              <a:t> so you can’t stop sacrificing yourself </a:t>
            </a:r>
          </a:p>
          <a:p>
            <a:pPr marL="0" indent="0" algn="ctr">
              <a:lnSpc>
                <a:spcPct val="150000"/>
              </a:lnSpc>
              <a:spcBef>
                <a:spcPts val="0"/>
              </a:spcBef>
              <a:buFontTx/>
              <a:buNone/>
            </a:pPr>
            <a:r>
              <a:rPr lang="en-US" sz="6600" dirty="0" smtClean="0">
                <a:solidFill>
                  <a:srgbClr val="FFFFFF"/>
                </a:solidFill>
              </a:rPr>
              <a:t>or doing &amp; giving too much.</a:t>
            </a:r>
            <a:endParaRPr lang="en-US" sz="5500" dirty="0">
              <a:solidFill>
                <a:srgbClr val="FFFFFF"/>
              </a:solidFill>
            </a:endParaRPr>
          </a:p>
        </p:txBody>
      </p:sp>
      <p:sp>
        <p:nvSpPr>
          <p:cNvPr id="15" name="Rectangle 14"/>
          <p:cNvSpPr/>
          <p:nvPr/>
        </p:nvSpPr>
        <p:spPr>
          <a:xfrm>
            <a:off x="4437014" y="2598899"/>
            <a:ext cx="4716016" cy="2544601"/>
          </a:xfrm>
          <a:prstGeom prst="rect">
            <a:avLst/>
          </a:prstGeom>
          <a:solidFill>
            <a:srgbClr val="1F8F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5"/>
          <p:cNvSpPr txBox="1">
            <a:spLocks/>
          </p:cNvSpPr>
          <p:nvPr/>
        </p:nvSpPr>
        <p:spPr>
          <a:xfrm>
            <a:off x="4535489" y="2875248"/>
            <a:ext cx="4501007" cy="2279942"/>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600" b="1" i="0" kern="1200" baseline="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FontTx/>
              <a:buNone/>
            </a:pPr>
            <a:r>
              <a:rPr lang="en-US" sz="6600" dirty="0" smtClean="0">
                <a:solidFill>
                  <a:srgbClr val="FFFFFF"/>
                </a:solidFill>
              </a:rPr>
              <a:t>FOUR: The same old solutions do</a:t>
            </a:r>
            <a:r>
              <a:rPr lang="en-US" sz="6600" dirty="0">
                <a:solidFill>
                  <a:srgbClr val="FFFFFF"/>
                </a:solidFill>
              </a:rPr>
              <a:t>n</a:t>
            </a:r>
            <a:r>
              <a:rPr lang="mr-IN" sz="6600" dirty="0" smtClean="0">
                <a:solidFill>
                  <a:srgbClr val="FFFFFF"/>
                </a:solidFill>
              </a:rPr>
              <a:t>’</a:t>
            </a:r>
            <a:r>
              <a:rPr lang="en-US" sz="6600" dirty="0" smtClean="0">
                <a:solidFill>
                  <a:srgbClr val="FFFFFF"/>
                </a:solidFill>
              </a:rPr>
              <a:t>t have the power needed now </a:t>
            </a:r>
            <a:r>
              <a:rPr lang="mr-IN" sz="6600" dirty="0" smtClean="0">
                <a:solidFill>
                  <a:srgbClr val="FFFFFF"/>
                </a:solidFill>
              </a:rPr>
              <a:t>–</a:t>
            </a:r>
            <a:r>
              <a:rPr lang="en-US" sz="6600" dirty="0" smtClean="0">
                <a:solidFill>
                  <a:srgbClr val="FFFFFF"/>
                </a:solidFill>
              </a:rPr>
              <a:t> </a:t>
            </a:r>
          </a:p>
          <a:p>
            <a:pPr marL="0" indent="0" algn="ctr">
              <a:lnSpc>
                <a:spcPct val="150000"/>
              </a:lnSpc>
              <a:spcBef>
                <a:spcPts val="0"/>
              </a:spcBef>
              <a:buFontTx/>
              <a:buNone/>
            </a:pPr>
            <a:r>
              <a:rPr lang="en-US" sz="6600" dirty="0" smtClean="0">
                <a:solidFill>
                  <a:srgbClr val="FFFFFF"/>
                </a:solidFill>
              </a:rPr>
              <a:t>self-care tips, stress </a:t>
            </a:r>
            <a:r>
              <a:rPr lang="en-US" sz="6600" dirty="0" err="1" smtClean="0">
                <a:solidFill>
                  <a:srgbClr val="FFFFFF"/>
                </a:solidFill>
              </a:rPr>
              <a:t>mgt</a:t>
            </a:r>
            <a:r>
              <a:rPr lang="en-US" sz="6600" dirty="0" smtClean="0">
                <a:solidFill>
                  <a:srgbClr val="FFFFFF"/>
                </a:solidFill>
              </a:rPr>
              <a:t>, </a:t>
            </a:r>
          </a:p>
          <a:p>
            <a:pPr marL="0" indent="0" algn="ctr">
              <a:lnSpc>
                <a:spcPct val="150000"/>
              </a:lnSpc>
              <a:spcBef>
                <a:spcPts val="0"/>
              </a:spcBef>
              <a:buFontTx/>
              <a:buNone/>
            </a:pPr>
            <a:r>
              <a:rPr lang="en-US" sz="6600" dirty="0" smtClean="0">
                <a:solidFill>
                  <a:srgbClr val="FFFFFF"/>
                </a:solidFill>
              </a:rPr>
              <a:t>work/life balance are not enough.</a:t>
            </a:r>
            <a:br>
              <a:rPr lang="en-US" sz="6600" dirty="0" smtClean="0">
                <a:solidFill>
                  <a:srgbClr val="FFFFFF"/>
                </a:solidFill>
              </a:rPr>
            </a:br>
            <a:endParaRPr lang="en-US" sz="5500" dirty="0">
              <a:solidFill>
                <a:srgbClr val="FFFFFF"/>
              </a:solidFill>
            </a:endParaRPr>
          </a:p>
        </p:txBody>
      </p:sp>
    </p:spTree>
    <p:extLst>
      <p:ext uri="{BB962C8B-B14F-4D97-AF65-F5344CB8AC3E}">
        <p14:creationId xmlns:p14="http://schemas.microsoft.com/office/powerpoint/2010/main" val="422914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14767"/>
            <a:ext cx="5760640" cy="523220"/>
          </a:xfrm>
          <a:prstGeom prst="rect">
            <a:avLst/>
          </a:prstGeom>
          <a:noFill/>
        </p:spPr>
        <p:txBody>
          <a:bodyPr wrap="square" rtlCol="0">
            <a:spAutoFit/>
          </a:bodyPr>
          <a:lstStyle/>
          <a:p>
            <a:r>
              <a:rPr lang="en-GB" sz="2800" dirty="0" smtClean="0">
                <a:solidFill>
                  <a:schemeClr val="bg1"/>
                </a:solidFill>
              </a:rPr>
              <a:t>Why Work/Life Balance Doesn’t Work</a:t>
            </a:r>
            <a:endParaRPr lang="en-GB" sz="2800" dirty="0">
              <a:solidFill>
                <a:schemeClr val="bg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843558"/>
            <a:ext cx="5983635" cy="3618640"/>
          </a:xfrm>
        </p:spPr>
      </p:pic>
      <p:sp>
        <p:nvSpPr>
          <p:cNvPr id="6" name="TextBox 5"/>
          <p:cNvSpPr txBox="1"/>
          <p:nvPr/>
        </p:nvSpPr>
        <p:spPr>
          <a:xfrm>
            <a:off x="395536" y="4011910"/>
            <a:ext cx="8568952" cy="707886"/>
          </a:xfrm>
          <a:prstGeom prst="rect">
            <a:avLst/>
          </a:prstGeom>
          <a:noFill/>
        </p:spPr>
        <p:txBody>
          <a:bodyPr wrap="square" rtlCol="0">
            <a:spAutoFit/>
          </a:bodyPr>
          <a:lstStyle/>
          <a:p>
            <a:pPr algn="ctr"/>
            <a:r>
              <a:rPr lang="en-GB" sz="2000" dirty="0" smtClean="0">
                <a:solidFill>
                  <a:srgbClr val="20969C"/>
                </a:solidFill>
              </a:rPr>
              <a:t>A “duality reality” that creates an internal tug of war </a:t>
            </a:r>
            <a:r>
              <a:rPr lang="mr-IN" sz="2000" dirty="0" smtClean="0">
                <a:solidFill>
                  <a:srgbClr val="20969C"/>
                </a:solidFill>
              </a:rPr>
              <a:t>–</a:t>
            </a:r>
            <a:r>
              <a:rPr lang="en-GB" sz="2000" dirty="0" smtClean="0">
                <a:solidFill>
                  <a:srgbClr val="20969C"/>
                </a:solidFill>
              </a:rPr>
              <a:t> with work over life, 50/50.</a:t>
            </a:r>
          </a:p>
          <a:p>
            <a:pPr algn="ctr"/>
            <a:r>
              <a:rPr lang="en-GB" sz="2000" dirty="0" smtClean="0">
                <a:solidFill>
                  <a:srgbClr val="20969C"/>
                </a:solidFill>
              </a:rPr>
              <a:t>Balance = static. Our lives are dynamic. </a:t>
            </a:r>
            <a:endParaRPr lang="en-GB" sz="2000" dirty="0">
              <a:solidFill>
                <a:srgbClr val="20969C"/>
              </a:solidFill>
            </a:endParaRPr>
          </a:p>
        </p:txBody>
      </p:sp>
    </p:spTree>
    <p:extLst>
      <p:ext uri="{BB962C8B-B14F-4D97-AF65-F5344CB8AC3E}">
        <p14:creationId xmlns:p14="http://schemas.microsoft.com/office/powerpoint/2010/main" val="2056836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1036" y="-1"/>
            <a:ext cx="4212996" cy="5143500"/>
          </a:xfrm>
          <a:prstGeom prst="rect">
            <a:avLst/>
          </a:prstGeom>
          <a:solidFill>
            <a:srgbClr val="209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sp>
        <p:nvSpPr>
          <p:cNvPr id="5" name="Content Placeholder 5"/>
          <p:cNvSpPr>
            <a:spLocks noGrp="1"/>
          </p:cNvSpPr>
          <p:nvPr>
            <p:ph idx="1"/>
          </p:nvPr>
        </p:nvSpPr>
        <p:spPr>
          <a:xfrm>
            <a:off x="694751" y="450566"/>
            <a:ext cx="2653113" cy="4065399"/>
          </a:xfrm>
        </p:spPr>
        <p:txBody>
          <a:bodyPr>
            <a:normAutofit fontScale="55000" lnSpcReduction="20000"/>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6600" dirty="0" smtClean="0">
                <a:solidFill>
                  <a:schemeClr val="bg1"/>
                </a:solidFill>
              </a:rPr>
              <a:t>YOU HAVE THE POWER </a:t>
            </a:r>
          </a:p>
          <a:p>
            <a:pPr marL="0" marR="0" lvl="0" indent="0" algn="ctr" defTabSz="914400" eaLnBrk="1" fontAlgn="auto" latinLnBrk="0" hangingPunct="1">
              <a:lnSpc>
                <a:spcPct val="150000"/>
              </a:lnSpc>
              <a:spcBef>
                <a:spcPts val="0"/>
              </a:spcBef>
              <a:spcAft>
                <a:spcPts val="0"/>
              </a:spcAft>
              <a:buClrTx/>
              <a:buSzTx/>
              <a:buFontTx/>
              <a:buNone/>
              <a:tabLst/>
              <a:defRPr/>
            </a:pPr>
            <a:r>
              <a:rPr lang="en-US" sz="6600" dirty="0" smtClean="0">
                <a:solidFill>
                  <a:schemeClr val="bg1"/>
                </a:solidFill>
              </a:rPr>
              <a:t>to make shift happen</a:t>
            </a:r>
          </a:p>
          <a:p>
            <a:pPr marL="0" marR="0" lvl="0" indent="0" algn="ctr" defTabSz="914400" eaLnBrk="1" fontAlgn="auto" latinLnBrk="0" hangingPunct="1">
              <a:lnSpc>
                <a:spcPct val="150000"/>
              </a:lnSpc>
              <a:spcBef>
                <a:spcPts val="0"/>
              </a:spcBef>
              <a:spcAft>
                <a:spcPts val="0"/>
              </a:spcAft>
              <a:buClrTx/>
              <a:buSzTx/>
              <a:buFontTx/>
              <a:buNone/>
              <a:tabLst/>
              <a:defRPr/>
            </a:pPr>
            <a:endParaRPr lang="en-US" sz="6600" dirty="0">
              <a:solidFill>
                <a:schemeClr val="bg1"/>
              </a:solidFill>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6600" dirty="0" smtClean="0">
              <a:solidFill>
                <a:schemeClr val="bg1"/>
              </a:solidFill>
            </a:endParaRPr>
          </a:p>
        </p:txBody>
      </p:sp>
      <p:sp>
        <p:nvSpPr>
          <p:cNvPr id="6" name="Rectangle 5"/>
          <p:cNvSpPr/>
          <p:nvPr/>
        </p:nvSpPr>
        <p:spPr>
          <a:xfrm>
            <a:off x="4139952" y="-16192"/>
            <a:ext cx="5004048" cy="5159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287A"/>
              </a:solidFill>
            </a:endParaRPr>
          </a:p>
        </p:txBody>
      </p:sp>
      <p:sp>
        <p:nvSpPr>
          <p:cNvPr id="8" name="TextBox 7"/>
          <p:cNvSpPr txBox="1"/>
          <p:nvPr/>
        </p:nvSpPr>
        <p:spPr>
          <a:xfrm>
            <a:off x="4139952" y="2643758"/>
            <a:ext cx="4989532" cy="1569660"/>
          </a:xfrm>
          <a:prstGeom prst="rect">
            <a:avLst/>
          </a:prstGeom>
          <a:noFill/>
        </p:spPr>
        <p:txBody>
          <a:bodyPr wrap="square" rtlCol="0">
            <a:spAutoFit/>
          </a:bodyPr>
          <a:lstStyle/>
          <a:p>
            <a:pPr algn="ctr"/>
            <a:r>
              <a:rPr lang="en-US" sz="2400" dirty="0" smtClean="0">
                <a:solidFill>
                  <a:srgbClr val="1F8FA9"/>
                </a:solidFill>
              </a:rPr>
              <a:t>Shift your focus from </a:t>
            </a:r>
          </a:p>
          <a:p>
            <a:pPr algn="ctr"/>
            <a:r>
              <a:rPr lang="en-US" sz="2400" dirty="0" smtClean="0">
                <a:solidFill>
                  <a:srgbClr val="1F8FA9"/>
                </a:solidFill>
              </a:rPr>
              <a:t>“Maintaining Work/Life Balance” </a:t>
            </a:r>
          </a:p>
          <a:p>
            <a:pPr algn="ctr"/>
            <a:r>
              <a:rPr lang="en-US" sz="2400" dirty="0" smtClean="0">
                <a:solidFill>
                  <a:srgbClr val="1F8FA9"/>
                </a:solidFill>
              </a:rPr>
              <a:t>To “Cultivating Your </a:t>
            </a:r>
          </a:p>
          <a:p>
            <a:pPr algn="ctr"/>
            <a:r>
              <a:rPr lang="en-US" sz="2400" dirty="0" smtClean="0">
                <a:solidFill>
                  <a:srgbClr val="1F8FA9"/>
                </a:solidFill>
              </a:rPr>
              <a:t>“Feminine Super Power of Harmony” </a:t>
            </a:r>
            <a:endParaRPr lang="en-US" sz="2400" dirty="0">
              <a:solidFill>
                <a:srgbClr val="1F8FA9"/>
              </a:solidFill>
            </a:endParaRPr>
          </a:p>
        </p:txBody>
      </p:sp>
      <p:sp>
        <p:nvSpPr>
          <p:cNvPr id="3" name="TextBox 2"/>
          <p:cNvSpPr txBox="1"/>
          <p:nvPr/>
        </p:nvSpPr>
        <p:spPr>
          <a:xfrm>
            <a:off x="755576" y="3795886"/>
            <a:ext cx="3096344" cy="861774"/>
          </a:xfrm>
          <a:prstGeom prst="rect">
            <a:avLst/>
          </a:prstGeom>
          <a:noFill/>
        </p:spPr>
        <p:txBody>
          <a:bodyPr wrap="square" rtlCol="0">
            <a:spAutoFit/>
          </a:bodyPr>
          <a:lstStyle/>
          <a:p>
            <a:pPr lvl="0"/>
            <a:r>
              <a:rPr lang="en-US" sz="3200" dirty="0">
                <a:solidFill>
                  <a:schemeClr val="bg1"/>
                </a:solidFill>
              </a:rPr>
              <a:t>Super Power #1</a:t>
            </a:r>
          </a:p>
          <a:p>
            <a:endParaRPr lang="en-US" dirty="0"/>
          </a:p>
        </p:txBody>
      </p:sp>
      <p:pic>
        <p:nvPicPr>
          <p:cNvPr id="9"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95486"/>
            <a:ext cx="3312368" cy="2428472"/>
          </a:xfrm>
          <a:prstGeom prst="rect">
            <a:avLst/>
          </a:prstGeom>
        </p:spPr>
      </p:pic>
      <p:sp>
        <p:nvSpPr>
          <p:cNvPr id="10" name="Right Arrow 9"/>
          <p:cNvSpPr/>
          <p:nvPr/>
        </p:nvSpPr>
        <p:spPr>
          <a:xfrm>
            <a:off x="6655106" y="4371950"/>
            <a:ext cx="2488894" cy="605526"/>
          </a:xfrm>
          <a:prstGeom prst="rightArrow">
            <a:avLst/>
          </a:prstGeom>
          <a:solidFill>
            <a:srgbClr val="D1287A"/>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15923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1889</TotalTime>
  <Words>587</Words>
  <Application>Microsoft Office PowerPoint</Application>
  <PresentationFormat>On-screen Show (16:9)</PresentationFormat>
  <Paragraphs>132</Paragraphs>
  <Slides>18</Slides>
  <Notes>2</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OVERWHELMED &amp;  OVER IT!   Transforming Stress &amp; Pressure into Balance &amp; Personal Power   a feminine leadership session  with christine arylo for aiim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9 OVERS </vt:lpstr>
      <vt:lpstr>PowerPoint Presentation</vt:lpstr>
      <vt:lpstr>PowerPoint Presentation</vt:lpstr>
      <vt:lpstr>PowerPoint Presentation</vt:lpstr>
      <vt:lpstr>PowerPoint Presentation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ECM Trends</dc:title>
  <dc:creator>Dave Jones</dc:creator>
  <cp:lastModifiedBy>Jessica</cp:lastModifiedBy>
  <cp:revision>331</cp:revision>
  <dcterms:created xsi:type="dcterms:W3CDTF">2012-10-12T14:10:53Z</dcterms:created>
  <dcterms:modified xsi:type="dcterms:W3CDTF">2018-06-19T13:05:15Z</dcterms:modified>
</cp:coreProperties>
</file>